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4"/>
  </p:notesMasterIdLst>
  <p:sldIdLst>
    <p:sldId id="280" r:id="rId3"/>
    <p:sldId id="293" r:id="rId4"/>
    <p:sldId id="282" r:id="rId5"/>
    <p:sldId id="260" r:id="rId6"/>
    <p:sldId id="294" r:id="rId7"/>
    <p:sldId id="295" r:id="rId8"/>
    <p:sldId id="297" r:id="rId9"/>
    <p:sldId id="284" r:id="rId10"/>
    <p:sldId id="261" r:id="rId11"/>
    <p:sldId id="301" r:id="rId12"/>
    <p:sldId id="302" r:id="rId13"/>
    <p:sldId id="303" r:id="rId14"/>
    <p:sldId id="304" r:id="rId15"/>
    <p:sldId id="305" r:id="rId16"/>
    <p:sldId id="306" r:id="rId17"/>
    <p:sldId id="307" r:id="rId18"/>
    <p:sldId id="308" r:id="rId19"/>
    <p:sldId id="309" r:id="rId20"/>
    <p:sldId id="285" r:id="rId21"/>
    <p:sldId id="310" r:id="rId22"/>
    <p:sldId id="312" r:id="rId23"/>
    <p:sldId id="317" r:id="rId24"/>
    <p:sldId id="318" r:id="rId25"/>
    <p:sldId id="316" r:id="rId26"/>
    <p:sldId id="315" r:id="rId27"/>
    <p:sldId id="313" r:id="rId28"/>
    <p:sldId id="286" r:id="rId29"/>
    <p:sldId id="314" r:id="rId30"/>
    <p:sldId id="287" r:id="rId31"/>
    <p:sldId id="273" r:id="rId32"/>
    <p:sldId id="292" r:id="rId33"/>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4" autoAdjust="0"/>
    <p:restoredTop sz="93602"/>
  </p:normalViewPr>
  <p:slideViewPr>
    <p:cSldViewPr snapToGrid="0" snapToObjects="1">
      <p:cViewPr varScale="1">
        <p:scale>
          <a:sx n="81" d="100"/>
          <a:sy n="81" d="100"/>
        </p:scale>
        <p:origin x="739" y="58"/>
      </p:cViewPr>
      <p:guideLst>
        <p:guide orient="horz" pos="2160"/>
        <p:guide pos="38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0CACF-8B49-4A41-AEA2-CBE655663A7E}" type="datetimeFigureOut">
              <a:rPr lang="zh-CN" altLang="en-US" smtClean="0"/>
              <a:t>2017/5/24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74C5A-CC1A-4F78-AECA-57EC703B834C}" type="slidenum">
              <a:rPr lang="zh-CN" altLang="en-US" smtClean="0"/>
              <a:t>‹#›</a:t>
            </a:fld>
            <a:endParaRPr lang="zh-CN" altLang="en-US"/>
          </a:p>
        </p:txBody>
      </p:sp>
    </p:spTree>
    <p:extLst>
      <p:ext uri="{BB962C8B-B14F-4D97-AF65-F5344CB8AC3E}">
        <p14:creationId xmlns:p14="http://schemas.microsoft.com/office/powerpoint/2010/main" val="950406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zh.wikipedia.org/wiki/%E6%B2%83%E4%BC%A6%C2%B7%E9%BA%A6%E5%8D%A1%E6%B4%9B%E5%85%8B"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zh.wikipedia.org/wiki/%E4%BA%BA%E5%B7%A5%E7%A5%9E%E7%BB%8F%E7%BD%91%E7%BB%9C#cite_note-2" TargetMode="External"/><Relationship Id="rId4" Type="http://schemas.openxmlformats.org/officeDocument/2006/relationships/hyperlink" Target="https://zh.wikipedia.org/w/index.php?title=%E6%B2%83%E5%B0%94%E7%89%B9%C2%B7%E7%9A%AE%E8%8C%A8&amp;action=edit&amp;redlink=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统计学的方法主要由支持向量机，朴素贝叶斯等，</a:t>
            </a:r>
            <a:r>
              <a:rPr lang="en-US" altLang="zh-CN" dirty="0"/>
              <a:t>70</a:t>
            </a:r>
            <a:r>
              <a:rPr lang="zh-CN" altLang="en-US" dirty="0"/>
              <a:t>年代首次出现了使用线性分类器的文本分类模型，而基于支持向量机，朴素贝叶斯的文本分类方式则是到了上世纪九十年代才被提出。基于统计学的文本分类方式的有点显而易见，那就是节省了大量的人工资源，而且在时效性较强的文本分类上有着人工分类无法比拟的优越性。</a:t>
            </a:r>
          </a:p>
        </p:txBody>
      </p:sp>
      <p:sp>
        <p:nvSpPr>
          <p:cNvPr id="4" name="灯片编号占位符 3"/>
          <p:cNvSpPr>
            <a:spLocks noGrp="1"/>
          </p:cNvSpPr>
          <p:nvPr>
            <p:ph type="sldNum" sz="quarter" idx="10"/>
          </p:nvPr>
        </p:nvSpPr>
        <p:spPr/>
        <p:txBody>
          <a:bodyPr/>
          <a:lstStyle/>
          <a:p>
            <a:fld id="{12C74C5A-CC1A-4F78-AECA-57EC703B834C}" type="slidenum">
              <a:rPr lang="zh-CN" altLang="en-US" smtClean="0"/>
              <a:t>5</a:t>
            </a:fld>
            <a:endParaRPr lang="zh-CN" altLang="en-US"/>
          </a:p>
        </p:txBody>
      </p:sp>
    </p:spTree>
    <p:extLst>
      <p:ext uri="{BB962C8B-B14F-4D97-AF65-F5344CB8AC3E}">
        <p14:creationId xmlns:p14="http://schemas.microsoft.com/office/powerpoint/2010/main" val="213520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hlinkClick r:id="rId3" tooltip="沃伦·麦卡洛克"/>
              </a:rPr>
              <a:t>沃伦</a:t>
            </a:r>
            <a:r>
              <a:rPr lang="en-US" altLang="zh-CN" sz="1200" b="0" i="0" u="none" strike="noStrike" kern="1200" dirty="0">
                <a:solidFill>
                  <a:schemeClr val="tx1"/>
                </a:solidFill>
                <a:effectLst/>
                <a:latin typeface="+mn-lt"/>
                <a:ea typeface="+mn-ea"/>
                <a:cs typeface="+mn-cs"/>
                <a:hlinkClick r:id="rId3" tooltip="沃伦·麦卡洛克"/>
              </a:rPr>
              <a:t>·</a:t>
            </a:r>
            <a:r>
              <a:rPr lang="zh-CN" altLang="en-US" sz="1200" b="0" i="0" u="none" strike="noStrike" kern="1200" dirty="0">
                <a:solidFill>
                  <a:schemeClr val="tx1"/>
                </a:solidFill>
                <a:effectLst/>
                <a:latin typeface="+mn-lt"/>
                <a:ea typeface="+mn-ea"/>
                <a:cs typeface="+mn-cs"/>
                <a:hlinkClick r:id="rId3" tooltip="沃伦·麦卡洛克"/>
              </a:rPr>
              <a:t>麦卡洛克</a:t>
            </a:r>
            <a:r>
              <a:rPr lang="zh-CN" altLang="en-US" sz="1200" b="0" i="0"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4" tooltip="沃尔特·皮茨（页面不存在）"/>
              </a:rPr>
              <a:t>沃尔特</a:t>
            </a:r>
            <a:r>
              <a:rPr lang="en-US" altLang="zh-CN" sz="1200" b="0" i="0" u="none" strike="noStrike" kern="1200" dirty="0">
                <a:solidFill>
                  <a:schemeClr val="tx1"/>
                </a:solidFill>
                <a:effectLst/>
                <a:latin typeface="+mn-lt"/>
                <a:ea typeface="+mn-ea"/>
                <a:cs typeface="+mn-cs"/>
                <a:hlinkClick r:id="rId4" tooltip="沃尔特·皮茨（页面不存在）"/>
              </a:rPr>
              <a:t>·</a:t>
            </a:r>
            <a:r>
              <a:rPr lang="zh-CN" altLang="en-US" sz="1200" b="0" i="0" u="none" strike="noStrike" kern="1200" dirty="0">
                <a:solidFill>
                  <a:schemeClr val="tx1"/>
                </a:solidFill>
                <a:effectLst/>
                <a:latin typeface="+mn-lt"/>
                <a:ea typeface="+mn-ea"/>
                <a:cs typeface="+mn-cs"/>
                <a:hlinkClick r:id="rId4" tooltip="沃尔特·皮茨（页面不存在）"/>
              </a:rPr>
              <a:t>皮茨</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1943</a:t>
            </a:r>
            <a:r>
              <a:rPr lang="zh-CN" altLang="en-US" sz="1200" b="0" i="0" kern="1200" dirty="0">
                <a:solidFill>
                  <a:schemeClr val="tx1"/>
                </a:solidFill>
                <a:effectLst/>
                <a:latin typeface="+mn-lt"/>
                <a:ea typeface="+mn-ea"/>
                <a:cs typeface="+mn-cs"/>
              </a:rPr>
              <a:t>）</a:t>
            </a:r>
            <a:r>
              <a:rPr lang="en-US" altLang="zh-CN" sz="1200" b="0" i="0" u="none" strike="noStrike" kern="1200" baseline="30000" dirty="0">
                <a:solidFill>
                  <a:schemeClr val="tx1"/>
                </a:solidFill>
                <a:effectLst/>
                <a:latin typeface="+mn-lt"/>
                <a:ea typeface="+mn-ea"/>
                <a:cs typeface="+mn-cs"/>
                <a:hlinkClick r:id="rId5"/>
              </a:rPr>
              <a:t>[2]</a:t>
            </a:r>
            <a:r>
              <a:rPr lang="zh-CN" altLang="en-US" sz="1200" b="0" i="0" kern="1200" dirty="0">
                <a:solidFill>
                  <a:schemeClr val="tx1"/>
                </a:solidFill>
                <a:effectLst/>
                <a:latin typeface="+mn-lt"/>
                <a:ea typeface="+mn-ea"/>
                <a:cs typeface="+mn-cs"/>
              </a:rPr>
              <a:t>基于数学和一种称为阈值逻辑的算法创造了一种神经网络的计算模型。这种模型使得神经网络的研究分裂为两种不同研究思路。一种主要关注大脑中的生物学过程，另一种主要关注神经网络在人工智能里的应用。</a:t>
            </a:r>
            <a:endParaRPr lang="en-US" altLang="zh-CN" sz="1200" b="0" i="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1980</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Kunihiko</a:t>
            </a:r>
            <a:r>
              <a:rPr lang="en-US" altLang="zh-CN" sz="1200" kern="1200" dirty="0">
                <a:solidFill>
                  <a:schemeClr val="tx1"/>
                </a:solidFill>
                <a:effectLst/>
                <a:latin typeface="+mn-lt"/>
                <a:ea typeface="+mn-ea"/>
                <a:cs typeface="+mn-cs"/>
              </a:rPr>
              <a:t> Fukushima </a:t>
            </a:r>
            <a:r>
              <a:rPr lang="zh-CN" altLang="zh-CN" sz="1200" kern="1200" dirty="0">
                <a:solidFill>
                  <a:schemeClr val="tx1"/>
                </a:solidFill>
                <a:effectLst/>
                <a:latin typeface="+mn-lt"/>
                <a:ea typeface="+mn-ea"/>
                <a:cs typeface="+mn-cs"/>
              </a:rPr>
              <a:t>提出了</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的前身——</a:t>
            </a:r>
            <a:r>
              <a:rPr lang="en-US" altLang="zh-CN" sz="1200" kern="1200" dirty="0" err="1">
                <a:solidFill>
                  <a:schemeClr val="tx1"/>
                </a:solidFill>
                <a:effectLst/>
                <a:latin typeface="+mn-lt"/>
                <a:ea typeface="+mn-ea"/>
                <a:cs typeface="+mn-cs"/>
              </a:rPr>
              <a:t>neocognitron</a:t>
            </a:r>
            <a:endParaRPr lang="zh-CN" altLang="en-US" dirty="0"/>
          </a:p>
        </p:txBody>
      </p:sp>
      <p:sp>
        <p:nvSpPr>
          <p:cNvPr id="4" name="灯片编号占位符 3"/>
          <p:cNvSpPr>
            <a:spLocks noGrp="1"/>
          </p:cNvSpPr>
          <p:nvPr>
            <p:ph type="sldNum" sz="quarter" idx="10"/>
          </p:nvPr>
        </p:nvSpPr>
        <p:spPr/>
        <p:txBody>
          <a:bodyPr/>
          <a:lstStyle/>
          <a:p>
            <a:fld id="{12C74C5A-CC1A-4F78-AECA-57EC703B834C}" type="slidenum">
              <a:rPr lang="zh-CN" altLang="en-US" smtClean="0"/>
              <a:t>6</a:t>
            </a:fld>
            <a:endParaRPr lang="zh-CN" altLang="en-US"/>
          </a:p>
        </p:txBody>
      </p:sp>
    </p:spTree>
    <p:extLst>
      <p:ext uri="{BB962C8B-B14F-4D97-AF65-F5344CB8AC3E}">
        <p14:creationId xmlns:p14="http://schemas.microsoft.com/office/powerpoint/2010/main" val="27073403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pic>
        <p:nvPicPr>
          <p:cNvPr id="9"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pic>
        <p:nvPicPr>
          <p:cNvPr id="3" name="Picture 3" descr="D:\Documents\Downloads\NJUST答辩模板\院徽.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chemeClr val="bg1">
            <a:lumMod val="75000"/>
          </a:schemeClr>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261302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p:txBody>
      </p:sp>
      <p:sp>
        <p:nvSpPr>
          <p:cNvPr id="12" name="矩形 11"/>
          <p:cNvSpPr/>
          <p:nvPr userDrawn="1"/>
        </p:nvSpPr>
        <p:spPr>
          <a:xfrm>
            <a:off x="4153010" y="759873"/>
            <a:ext cx="7074345" cy="26130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pic>
        <p:nvPicPr>
          <p:cNvPr id="7" name="Picture 3" descr="D:\Documents\Downloads\NJUST答辩模板\院徽.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Documents\Downloads\NJUST答辩模板\校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4201" y="-243106"/>
            <a:ext cx="3237706" cy="181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背景图片素材</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4"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18"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6"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a:fillRect/>
          </a:stretch>
        </p:blipFill>
        <p:spPr>
          <a:xfrm>
            <a:off x="7378700" y="203200"/>
            <a:ext cx="4419600" cy="4419600"/>
          </a:xfrm>
          <a:prstGeom prst="ellipse">
            <a:avLst/>
          </a:prstGeom>
        </p:spPr>
      </p:pic>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微软雅黑" panose="020B0503020204020204" pitchFamily="34" charset="-122"/>
                <a:ea typeface="微软雅黑" panose="020B0503020204020204" pitchFamily="34" charset="-122"/>
                <a:cs typeface="微软雅黑" panose="020B0503020204020204" pitchFamily="34" charset="-122"/>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pic>
        <p:nvPicPr>
          <p:cNvPr id="29"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微软雅黑" panose="020B0503020204020204" pitchFamily="34" charset="-122"/>
                <a:ea typeface="微软雅黑" panose="020B0503020204020204" pitchFamily="34" charset="-122"/>
                <a:cs typeface="微软雅黑" panose="020B0503020204020204" pitchFamily="34" charset="-122"/>
              </a:defRPr>
            </a:lvl1pPr>
          </a:lstStyle>
          <a:p>
            <a:pPr lvl="0"/>
            <a:endParaRPr kumimoji="1" lang="zh-CN" altLang="en-US" dirty="0"/>
          </a:p>
        </p:txBody>
      </p:sp>
      <p:pic>
        <p:nvPicPr>
          <p:cNvPr id="7"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pic>
        <p:nvPicPr>
          <p:cNvPr id="5"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pic>
        <p:nvPicPr>
          <p:cNvPr id="5"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pic>
        <p:nvPicPr>
          <p:cNvPr id="5" name="Picture 3" descr="D:\Documents\Downloads\NJUST答辩模板\院徽.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3" descr="D:\Documents\Downloads\NJUST答辩模板\院徽.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hyperlink" Target="file:///F:\dataset\&#32467;&#26524;\&#21069;\bird1.avi"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file:///F:\dataset\&#32467;&#26524;\&#21518;\bird1_result.avi"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Segoe UI" panose="020B0502040204020203"/>
              </a:rPr>
              <a:t>基于卷积神经网络的文本分类</a:t>
            </a:r>
          </a:p>
        </p:txBody>
      </p:sp>
      <p:sp>
        <p:nvSpPr>
          <p:cNvPr id="3" name="文本占位符 2"/>
          <p:cNvSpPr>
            <a:spLocks noGrp="1"/>
          </p:cNvSpPr>
          <p:nvPr>
            <p:ph type="body" sz="quarter" idx="11"/>
          </p:nvPr>
        </p:nvSpPr>
        <p:spPr>
          <a:xfrm>
            <a:off x="4855842" y="4753021"/>
            <a:ext cx="2294080" cy="549890"/>
          </a:xfrm>
        </p:spPr>
        <p:txBody>
          <a:bodyPr/>
          <a:lstStyle/>
          <a:p>
            <a:pPr lvl="0">
              <a:lnSpc>
                <a:spcPct val="100000"/>
              </a:lnSpc>
              <a:spcBef>
                <a:spcPts val="0"/>
              </a:spcBef>
              <a:defRPr/>
            </a:pPr>
            <a:r>
              <a:rPr lang="zh-CN" altLang="en-US" kern="0" dirty="0">
                <a:latin typeface="Segoe UI" panose="020B0502040204020203"/>
                <a:ea typeface="微软雅黑" panose="020B0503020204020204" pitchFamily="34" charset="-122"/>
              </a:rPr>
              <a:t>指导老师</a:t>
            </a:r>
            <a:endParaRPr lang="en-US" altLang="zh-CN" kern="0" dirty="0">
              <a:latin typeface="Segoe UI" panose="020B0502040204020203"/>
              <a:ea typeface="微软雅黑" panose="020B0503020204020204" pitchFamily="34" charset="-122"/>
            </a:endParaRPr>
          </a:p>
          <a:p>
            <a:pPr lvl="0">
              <a:lnSpc>
                <a:spcPct val="100000"/>
              </a:lnSpc>
              <a:spcBef>
                <a:spcPts val="0"/>
              </a:spcBef>
              <a:defRPr/>
            </a:pPr>
            <a:r>
              <a:rPr lang="zh-CN" altLang="en-US" kern="0" dirty="0">
                <a:latin typeface="Segoe UI" panose="020B0502040204020203"/>
                <a:ea typeface="微软雅黑" panose="020B0503020204020204" pitchFamily="34" charset="-122"/>
              </a:rPr>
              <a:t>贾修一</a:t>
            </a:r>
            <a:endParaRPr lang="en-US" altLang="zh-CN" kern="0" dirty="0">
              <a:latin typeface="Segoe UI" panose="020B0502040204020203"/>
              <a:ea typeface="微软雅黑" panose="020B0503020204020204" pitchFamily="34" charset="-122"/>
            </a:endParaRPr>
          </a:p>
        </p:txBody>
      </p:sp>
      <p:sp>
        <p:nvSpPr>
          <p:cNvPr id="4" name="文本占位符 3"/>
          <p:cNvSpPr>
            <a:spLocks noGrp="1"/>
          </p:cNvSpPr>
          <p:nvPr>
            <p:ph type="body" sz="quarter" idx="12"/>
          </p:nvPr>
        </p:nvSpPr>
        <p:spPr>
          <a:xfrm>
            <a:off x="6819602" y="3669184"/>
            <a:ext cx="2294080" cy="549890"/>
          </a:xfrm>
        </p:spPr>
        <p:txBody>
          <a:bodyPr/>
          <a:lstStyle/>
          <a:p>
            <a:pPr lvl="0">
              <a:lnSpc>
                <a:spcPct val="100000"/>
              </a:lnSpc>
              <a:spcBef>
                <a:spcPts val="0"/>
              </a:spcBef>
              <a:defRPr/>
            </a:pPr>
            <a:r>
              <a:rPr lang="zh-CN" altLang="en-US" kern="0" dirty="0">
                <a:latin typeface="Segoe UI" panose="020B0502040204020203"/>
                <a:ea typeface="微软雅黑" panose="020B0503020204020204" pitchFamily="34" charset="-122"/>
              </a:rPr>
              <a:t>学号</a:t>
            </a:r>
            <a:endParaRPr lang="en-US" altLang="zh-CN" kern="0" dirty="0">
              <a:latin typeface="Segoe UI" panose="020B0502040204020203"/>
              <a:ea typeface="微软雅黑" panose="020B0503020204020204" pitchFamily="34" charset="-122"/>
            </a:endParaRPr>
          </a:p>
          <a:p>
            <a:pPr lvl="0">
              <a:lnSpc>
                <a:spcPct val="100000"/>
              </a:lnSpc>
              <a:spcBef>
                <a:spcPts val="0"/>
              </a:spcBef>
              <a:defRPr/>
            </a:pPr>
            <a:r>
              <a:rPr lang="en-US" altLang="zh-CN" kern="0" dirty="0">
                <a:latin typeface="Segoe UI" panose="020B0502040204020203"/>
              </a:rPr>
              <a:t>913106840231</a:t>
            </a:r>
            <a:endParaRPr lang="en-US" altLang="zh-CN" kern="0" dirty="0">
              <a:latin typeface="Segoe UI" panose="020B0502040204020203"/>
              <a:ea typeface="微软雅黑" panose="020B0503020204020204" pitchFamily="34" charset="-122"/>
            </a:endParaRPr>
          </a:p>
          <a:p>
            <a:pPr lvl="0">
              <a:lnSpc>
                <a:spcPct val="100000"/>
              </a:lnSpc>
              <a:spcBef>
                <a:spcPts val="0"/>
              </a:spcBef>
              <a:defRPr/>
            </a:pPr>
            <a:endParaRPr lang="en-US" altLang="zh-CN" kern="0" dirty="0">
              <a:latin typeface="Segoe UI" panose="020B0502040204020203"/>
              <a:ea typeface="微软雅黑" panose="020B0503020204020204" pitchFamily="34" charset="-122"/>
            </a:endParaRPr>
          </a:p>
        </p:txBody>
      </p:sp>
      <p:sp>
        <p:nvSpPr>
          <p:cNvPr id="10" name="文本占位符 3"/>
          <p:cNvSpPr>
            <a:spLocks noGrp="1"/>
          </p:cNvSpPr>
          <p:nvPr>
            <p:ph type="body" sz="quarter" idx="12"/>
          </p:nvPr>
        </p:nvSpPr>
        <p:spPr>
          <a:xfrm>
            <a:off x="3093505" y="3669184"/>
            <a:ext cx="2294080" cy="549890"/>
          </a:xfrm>
        </p:spPr>
        <p:txBody>
          <a:bodyPr/>
          <a:lstStyle/>
          <a:p>
            <a:pPr lvl="0">
              <a:lnSpc>
                <a:spcPct val="100000"/>
              </a:lnSpc>
              <a:spcBef>
                <a:spcPts val="0"/>
              </a:spcBef>
              <a:defRPr/>
            </a:pPr>
            <a:r>
              <a:rPr lang="zh-CN" altLang="en-US" kern="0" dirty="0">
                <a:latin typeface="Segoe UI" panose="020B0502040204020203"/>
                <a:ea typeface="微软雅黑" panose="020B0503020204020204" pitchFamily="34" charset="-122"/>
              </a:rPr>
              <a:t>报告人</a:t>
            </a:r>
            <a:endParaRPr lang="en-US" altLang="zh-CN" kern="0" dirty="0">
              <a:latin typeface="Segoe UI" panose="020B0502040204020203"/>
              <a:ea typeface="微软雅黑" panose="020B0503020204020204" pitchFamily="34" charset="-122"/>
            </a:endParaRPr>
          </a:p>
          <a:p>
            <a:pPr lvl="0">
              <a:lnSpc>
                <a:spcPct val="100000"/>
              </a:lnSpc>
              <a:spcBef>
                <a:spcPts val="0"/>
              </a:spcBef>
              <a:defRPr/>
            </a:pPr>
            <a:r>
              <a:rPr lang="zh-CN" altLang="en-US" kern="0" dirty="0">
                <a:latin typeface="Segoe UI" panose="020B0502040204020203"/>
              </a:rPr>
              <a:t>赵斯蒙</a:t>
            </a:r>
            <a:endParaRPr lang="en-US" altLang="zh-CN" kern="0" dirty="0">
              <a:latin typeface="Segoe UI" panose="020B0502040204020203"/>
              <a:ea typeface="微软雅黑" panose="020B0503020204020204" pitchFamily="34" charset="-122"/>
            </a:endParaRPr>
          </a:p>
          <a:p>
            <a:pPr lvl="0">
              <a:lnSpc>
                <a:spcPct val="100000"/>
              </a:lnSpc>
              <a:spcBef>
                <a:spcPts val="0"/>
              </a:spcBef>
              <a:defRPr/>
            </a:pPr>
            <a:endParaRPr lang="en-US" altLang="zh-CN" kern="0" dirty="0">
              <a:latin typeface="Segoe UI" panose="020B0502040204020203"/>
              <a:ea typeface="微软雅黑" panose="020B0503020204020204" pitchFamily="34" charset="-122"/>
            </a:endParaRPr>
          </a:p>
        </p:txBody>
      </p:sp>
      <p:pic>
        <p:nvPicPr>
          <p:cNvPr id="1026" name="Picture 2" descr="D:\Documents\Downloads\NJUST答辩模板\校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01" y="-119641"/>
            <a:ext cx="3237706" cy="18161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Documents\Downloads\NJUST答辩模板\院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 99"/>
          <p:cNvGrpSpPr/>
          <p:nvPr/>
        </p:nvGrpSpPr>
        <p:grpSpPr>
          <a:xfrm>
            <a:off x="961594" y="890846"/>
            <a:ext cx="2300757" cy="509896"/>
            <a:chOff x="910794" y="928946"/>
            <a:chExt cx="2300757" cy="509896"/>
          </a:xfrm>
        </p:grpSpPr>
        <p:sp>
          <p:nvSpPr>
            <p:cNvPr id="16" name="矩形 15"/>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椭圆 17"/>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椭圆 18"/>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椭圆 19"/>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21" name="矩形 20"/>
          <p:cNvSpPr/>
          <p:nvPr/>
        </p:nvSpPr>
        <p:spPr>
          <a:xfrm>
            <a:off x="896132" y="950429"/>
            <a:ext cx="2424062" cy="369332"/>
          </a:xfrm>
          <a:prstGeom prst="rect">
            <a:avLst/>
          </a:prstGeom>
        </p:spPr>
        <p:txBody>
          <a:bodyPr wrap="none">
            <a:spAutoFit/>
          </a:bodyPr>
          <a:lstStyle/>
          <a:p>
            <a:pPr algn="ctr"/>
            <a:r>
              <a:rPr lang="en-US" altLang="zh-CN" b="1" dirty="0">
                <a:solidFill>
                  <a:srgbClr val="000000"/>
                </a:solidFill>
                <a:latin typeface="Segoe UI" panose="020B0502040204020203"/>
                <a:ea typeface="微软雅黑" panose="020B0503020204020204" pitchFamily="34" charset="-122"/>
              </a:rPr>
              <a:t>Crane</a:t>
            </a:r>
            <a:r>
              <a:rPr lang="zh-CN" altLang="en-US" b="1" dirty="0">
                <a:solidFill>
                  <a:srgbClr val="000000"/>
                </a:solidFill>
                <a:latin typeface="Segoe UI" panose="020B0502040204020203"/>
                <a:ea typeface="微软雅黑" panose="020B0503020204020204" pitchFamily="34" charset="-122"/>
              </a:rPr>
              <a:t>算法的基本思想</a:t>
            </a:r>
          </a:p>
        </p:txBody>
      </p:sp>
      <p:sp>
        <p:nvSpPr>
          <p:cNvPr id="22" name="矩形 21"/>
          <p:cNvSpPr/>
          <p:nvPr/>
        </p:nvSpPr>
        <p:spPr>
          <a:xfrm>
            <a:off x="1438748" y="1813418"/>
            <a:ext cx="7223989" cy="2769989"/>
          </a:xfrm>
          <a:prstGeom prst="rect">
            <a:avLst/>
          </a:prstGeom>
        </p:spPr>
        <p:txBody>
          <a:bodyPr wrap="square">
            <a:spAutoFit/>
          </a:bodyPr>
          <a:lstStyle/>
          <a:p>
            <a:pPr marL="342900" indent="-342900">
              <a:lnSpc>
                <a:spcPct val="150000"/>
              </a:lnSpc>
              <a:spcBef>
                <a:spcPts val="600"/>
              </a:spcBef>
              <a:spcAft>
                <a:spcPts val="1200"/>
              </a:spcAft>
              <a:buFont typeface="Arial" panose="020B0604020202020204" pitchFamily="34" charset="0"/>
              <a:buChar char="•"/>
            </a:pPr>
            <a:r>
              <a:rPr lang="zh-CN" altLang="en-US" sz="2400" dirty="0">
                <a:cs typeface="+mn-ea"/>
              </a:rPr>
              <a:t>假设有一系列正样本</a:t>
            </a:r>
            <a:r>
              <a:rPr lang="en-US" altLang="zh-CN" sz="2400" dirty="0">
                <a:cs typeface="+mn-ea"/>
              </a:rPr>
              <a:t>P</a:t>
            </a:r>
            <a:r>
              <a:rPr lang="zh-CN" altLang="en-US" sz="2400" dirty="0">
                <a:cs typeface="+mn-ea"/>
              </a:rPr>
              <a:t>和负样本</a:t>
            </a:r>
            <a:r>
              <a:rPr lang="en-US" altLang="zh-CN" sz="2400" dirty="0">
                <a:cs typeface="+mn-ea"/>
              </a:rPr>
              <a:t>N</a:t>
            </a:r>
            <a:r>
              <a:rPr lang="zh-CN" altLang="en-US" sz="2400" dirty="0">
                <a:cs typeface="+mn-ea"/>
              </a:rPr>
              <a:t>，</a:t>
            </a:r>
            <a:r>
              <a:rPr lang="en-US" altLang="zh-CN" sz="2400" dirty="0">
                <a:cs typeface="+mn-ea"/>
              </a:rPr>
              <a:t>Crane</a:t>
            </a:r>
            <a:r>
              <a:rPr lang="zh-CN" altLang="en-US" sz="2400" dirty="0">
                <a:cs typeface="+mn-ea"/>
              </a:rPr>
              <a:t>算法的操作对象为</a:t>
            </a:r>
            <a:r>
              <a:rPr lang="en-US" altLang="zh-CN" sz="2400" dirty="0">
                <a:cs typeface="+mn-ea"/>
              </a:rPr>
              <a:t>P</a:t>
            </a:r>
            <a:r>
              <a:rPr lang="zh-CN" altLang="en-US" sz="2400" dirty="0">
                <a:cs typeface="+mn-ea"/>
              </a:rPr>
              <a:t>和</a:t>
            </a:r>
            <a:r>
              <a:rPr lang="en-US" altLang="zh-CN" sz="2400" dirty="0">
                <a:cs typeface="+mn-ea"/>
              </a:rPr>
              <a:t>N</a:t>
            </a:r>
            <a:r>
              <a:rPr lang="zh-CN" altLang="en-US" sz="2400" dirty="0">
                <a:cs typeface="+mn-ea"/>
              </a:rPr>
              <a:t>中的</a:t>
            </a:r>
            <a:r>
              <a:rPr lang="en-US" altLang="zh-CN" sz="2400" dirty="0">
                <a:cs typeface="+mn-ea"/>
              </a:rPr>
              <a:t>segment</a:t>
            </a:r>
            <a:r>
              <a:rPr lang="zh-CN" altLang="en-US" sz="2400" dirty="0">
                <a:cs typeface="+mn-ea"/>
              </a:rPr>
              <a:t>。</a:t>
            </a:r>
          </a:p>
          <a:p>
            <a:pPr marL="342900" indent="-342900">
              <a:lnSpc>
                <a:spcPct val="150000"/>
              </a:lnSpc>
              <a:spcBef>
                <a:spcPts val="600"/>
              </a:spcBef>
              <a:spcAft>
                <a:spcPts val="1200"/>
              </a:spcAft>
              <a:buFont typeface="Arial" panose="020B0604020202020204" pitchFamily="34" charset="0"/>
              <a:buChar char="•"/>
            </a:pPr>
            <a:r>
              <a:rPr lang="en-US" altLang="zh-CN" sz="2400" dirty="0">
                <a:cs typeface="+mn-ea"/>
              </a:rPr>
              <a:t>Crane</a:t>
            </a:r>
            <a:r>
              <a:rPr lang="zh-CN" altLang="en-US" sz="2400" dirty="0">
                <a:cs typeface="+mn-ea"/>
              </a:rPr>
              <a:t>算法的核心公式：</a:t>
            </a:r>
            <a:endParaRPr lang="en-US" altLang="zh-CN" sz="2400" dirty="0">
              <a:cs typeface="+mn-ea"/>
            </a:endParaRPr>
          </a:p>
          <a:p>
            <a:pPr>
              <a:lnSpc>
                <a:spcPct val="150000"/>
              </a:lnSpc>
              <a:spcBef>
                <a:spcPts val="600"/>
              </a:spcBef>
              <a:spcAft>
                <a:spcPts val="1200"/>
              </a:spcAft>
            </a:pPr>
            <a:endParaRPr lang="zh-CN" altLang="en-US" sz="2400" dirty="0">
              <a:cs typeface="+mn-ea"/>
            </a:endParaRPr>
          </a:p>
        </p:txBody>
      </p:sp>
      <p:sp>
        <p:nvSpPr>
          <p:cNvPr id="35" name="文本占位符 1"/>
          <p:cNvSpPr txBox="1">
            <a:spLocks/>
          </p:cNvSpPr>
          <p:nvPr/>
        </p:nvSpPr>
        <p:spPr>
          <a:xfrm>
            <a:off x="253900" y="268259"/>
            <a:ext cx="3825433"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a:solidFill>
                  <a:srgbClr val="000000"/>
                </a:solidFill>
                <a:latin typeface="Segoe UI" panose="020B0502040204020203"/>
                <a:ea typeface="微软雅黑" panose="020B0503020204020204" pitchFamily="34" charset="-122"/>
              </a:rPr>
              <a:t>PART</a:t>
            </a:r>
            <a:r>
              <a:rPr lang="zh-CN" altLang="en-US" sz="2000" b="1">
                <a:solidFill>
                  <a:srgbClr val="000000"/>
                </a:solidFill>
                <a:latin typeface="Segoe UI" panose="020B0502040204020203"/>
                <a:ea typeface="微软雅黑" panose="020B0503020204020204" pitchFamily="34" charset="-122"/>
              </a:rPr>
              <a:t> </a:t>
            </a:r>
            <a:r>
              <a:rPr lang="en-US" altLang="zh-CN" sz="2000" b="1">
                <a:solidFill>
                  <a:srgbClr val="000000"/>
                </a:solidFill>
                <a:latin typeface="Segoe UI" panose="020B0502040204020203"/>
                <a:ea typeface="微软雅黑" panose="020B0503020204020204" pitchFamily="34" charset="-122"/>
              </a:rPr>
              <a:t>TWO  Crane</a:t>
            </a:r>
            <a:r>
              <a:rPr lang="zh-CN" altLang="en-US" sz="2000" b="1">
                <a:solidFill>
                  <a:srgbClr val="000000"/>
                </a:solidFill>
                <a:latin typeface="Segoe UI" panose="020B0502040204020203"/>
                <a:ea typeface="微软雅黑" panose="020B0503020204020204" pitchFamily="34" charset="-122"/>
              </a:rPr>
              <a:t>算法的实现</a:t>
            </a:r>
            <a:endParaRPr lang="zh-CN" altLang="en-US" sz="2000" b="1" dirty="0">
              <a:solidFill>
                <a:srgbClr val="000000"/>
              </a:solidFill>
              <a:latin typeface="Segoe UI" panose="020B0502040204020203"/>
              <a:ea typeface="微软雅黑" panose="020B0503020204020204" pitchFamily="34" charset="-122"/>
            </a:endParaRPr>
          </a:p>
        </p:txBody>
      </p:sp>
      <p:graphicFrame>
        <p:nvGraphicFramePr>
          <p:cNvPr id="36" name="Object 5"/>
          <p:cNvGraphicFramePr>
            <a:graphicFrameLocks noChangeAspect="1"/>
          </p:cNvGraphicFramePr>
          <p:nvPr>
            <p:extLst>
              <p:ext uri="{D42A27DB-BD31-4B8C-83A1-F6EECF244321}">
                <p14:modId xmlns:p14="http://schemas.microsoft.com/office/powerpoint/2010/main" val="3134229388"/>
              </p:ext>
            </p:extLst>
          </p:nvPr>
        </p:nvGraphicFramePr>
        <p:xfrm>
          <a:off x="2598095" y="3986537"/>
          <a:ext cx="5065713" cy="709612"/>
        </p:xfrm>
        <a:graphic>
          <a:graphicData uri="http://schemas.openxmlformats.org/presentationml/2006/ole">
            <mc:AlternateContent xmlns:mc="http://schemas.openxmlformats.org/markup-compatibility/2006">
              <mc:Choice xmlns:v="urn:schemas-microsoft-com:vml" Requires="v">
                <p:oleObj spid="_x0000_s3084" r:id="rId4" imgW="2451197" imgH="343037" progId="">
                  <p:embed/>
                </p:oleObj>
              </mc:Choice>
              <mc:Fallback>
                <p:oleObj r:id="rId4" imgW="2451197" imgH="343037" progId="">
                  <p:embed/>
                  <p:pic>
                    <p:nvPicPr>
                      <p:cNvPr id="1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8095" y="3986537"/>
                        <a:ext cx="5065713"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044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 99"/>
          <p:cNvGrpSpPr/>
          <p:nvPr/>
        </p:nvGrpSpPr>
        <p:grpSpPr>
          <a:xfrm>
            <a:off x="961594" y="890846"/>
            <a:ext cx="2300757" cy="509896"/>
            <a:chOff x="910794" y="928946"/>
            <a:chExt cx="2300757" cy="509896"/>
          </a:xfrm>
        </p:grpSpPr>
        <p:sp>
          <p:nvSpPr>
            <p:cNvPr id="16" name="矩形 15"/>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椭圆 17"/>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椭圆 18"/>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椭圆 19"/>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21" name="矩形 20"/>
          <p:cNvSpPr/>
          <p:nvPr/>
        </p:nvSpPr>
        <p:spPr>
          <a:xfrm>
            <a:off x="1554165" y="950429"/>
            <a:ext cx="1107996"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特征提取</a:t>
            </a:r>
          </a:p>
        </p:txBody>
      </p:sp>
      <p:sp>
        <p:nvSpPr>
          <p:cNvPr id="22" name="矩形 21"/>
          <p:cNvSpPr/>
          <p:nvPr/>
        </p:nvSpPr>
        <p:spPr>
          <a:xfrm>
            <a:off x="961594" y="1733121"/>
            <a:ext cx="3449985" cy="646331"/>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en-US" altLang="zh-CN" sz="2400" dirty="0">
                <a:cs typeface="+mn-ea"/>
              </a:rPr>
              <a:t>SIFT</a:t>
            </a:r>
            <a:r>
              <a:rPr lang="zh-CN" altLang="en-US" sz="2400" dirty="0">
                <a:cs typeface="+mn-ea"/>
              </a:rPr>
              <a:t>特征提取流程：</a:t>
            </a:r>
          </a:p>
        </p:txBody>
      </p:sp>
      <p:sp>
        <p:nvSpPr>
          <p:cNvPr id="35" name="文本占位符 1"/>
          <p:cNvSpPr txBox="1">
            <a:spLocks/>
          </p:cNvSpPr>
          <p:nvPr/>
        </p:nvSpPr>
        <p:spPr>
          <a:xfrm>
            <a:off x="253900" y="268259"/>
            <a:ext cx="3825433"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a:solidFill>
                  <a:srgbClr val="000000"/>
                </a:solidFill>
                <a:latin typeface="Segoe UI" panose="020B0502040204020203"/>
                <a:ea typeface="微软雅黑" panose="020B0503020204020204" pitchFamily="34" charset="-122"/>
              </a:rPr>
              <a:t>PART</a:t>
            </a:r>
            <a:r>
              <a:rPr lang="zh-CN" altLang="en-US" sz="2000" b="1">
                <a:solidFill>
                  <a:srgbClr val="000000"/>
                </a:solidFill>
                <a:latin typeface="Segoe UI" panose="020B0502040204020203"/>
                <a:ea typeface="微软雅黑" panose="020B0503020204020204" pitchFamily="34" charset="-122"/>
              </a:rPr>
              <a:t> </a:t>
            </a:r>
            <a:r>
              <a:rPr lang="en-US" altLang="zh-CN" sz="2000" b="1">
                <a:solidFill>
                  <a:srgbClr val="000000"/>
                </a:solidFill>
                <a:latin typeface="Segoe UI" panose="020B0502040204020203"/>
                <a:ea typeface="微软雅黑" panose="020B0503020204020204" pitchFamily="34" charset="-122"/>
              </a:rPr>
              <a:t>TWO  Crane</a:t>
            </a:r>
            <a:r>
              <a:rPr lang="zh-CN" altLang="en-US" sz="2000" b="1">
                <a:solidFill>
                  <a:srgbClr val="000000"/>
                </a:solidFill>
                <a:latin typeface="Segoe UI" panose="020B0502040204020203"/>
                <a:ea typeface="微软雅黑" panose="020B0503020204020204" pitchFamily="34" charset="-122"/>
              </a:rPr>
              <a:t>算法的实现</a:t>
            </a:r>
            <a:endParaRPr lang="zh-CN" altLang="en-US" sz="2000" b="1" dirty="0">
              <a:solidFill>
                <a:srgbClr val="000000"/>
              </a:solidFill>
              <a:latin typeface="Segoe UI" panose="020B0502040204020203"/>
              <a:ea typeface="微软雅黑" panose="020B0503020204020204" pitchFamily="34" charset="-122"/>
            </a:endParaRPr>
          </a:p>
        </p:txBody>
      </p:sp>
      <p:grpSp>
        <p:nvGrpSpPr>
          <p:cNvPr id="14" name="Group 4"/>
          <p:cNvGrpSpPr>
            <a:grpSpLocks/>
          </p:cNvGrpSpPr>
          <p:nvPr/>
        </p:nvGrpSpPr>
        <p:grpSpPr bwMode="auto">
          <a:xfrm>
            <a:off x="4593328" y="1303353"/>
            <a:ext cx="3017795" cy="5218847"/>
            <a:chOff x="0" y="0"/>
            <a:chExt cx="3814" cy="6598"/>
          </a:xfrm>
        </p:grpSpPr>
        <p:grpSp>
          <p:nvGrpSpPr>
            <p:cNvPr id="23" name="Group 5"/>
            <p:cNvGrpSpPr>
              <a:grpSpLocks/>
            </p:cNvGrpSpPr>
            <p:nvPr/>
          </p:nvGrpSpPr>
          <p:grpSpPr bwMode="auto">
            <a:xfrm>
              <a:off x="0" y="0"/>
              <a:ext cx="3814" cy="6598"/>
              <a:chOff x="0" y="0"/>
              <a:chExt cx="3814" cy="6598"/>
            </a:xfrm>
          </p:grpSpPr>
          <p:grpSp>
            <p:nvGrpSpPr>
              <p:cNvPr id="25" name="Group 6"/>
              <p:cNvGrpSpPr>
                <a:grpSpLocks/>
              </p:cNvGrpSpPr>
              <p:nvPr/>
            </p:nvGrpSpPr>
            <p:grpSpPr bwMode="auto">
              <a:xfrm>
                <a:off x="0" y="0"/>
                <a:ext cx="3814" cy="6598"/>
                <a:chOff x="0" y="0"/>
                <a:chExt cx="3814" cy="6598"/>
              </a:xfrm>
            </p:grpSpPr>
            <p:sp>
              <p:nvSpPr>
                <p:cNvPr id="27" name="AutoShape 7"/>
                <p:cNvSpPr>
                  <a:spLocks noChangeArrowheads="1"/>
                </p:cNvSpPr>
                <p:nvPr/>
              </p:nvSpPr>
              <p:spPr bwMode="auto">
                <a:xfrm>
                  <a:off x="186" y="1052"/>
                  <a:ext cx="2064" cy="917"/>
                </a:xfrm>
                <a:prstGeom prst="flowChartProcess">
                  <a:avLst/>
                </a:prstGeom>
                <a:solidFill>
                  <a:srgbClr val="CCFFFF"/>
                </a:solidFill>
                <a:ln w="9525" cap="flat" cmpd="sng">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4D4D4D"/>
                      </a:solidFill>
                      <a:effectLst/>
                      <a:uLnTx/>
                      <a:uFillTx/>
                      <a:latin typeface="Times New Roman" panose="02020603050405020304" pitchFamily="18" charset="0"/>
                      <a:ea typeface="楷体_GB2312" pitchFamily="1" charset="-122"/>
                    </a:rPr>
                    <a:t>遍历文件夹</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4D4D4D"/>
                      </a:solidFill>
                      <a:effectLst/>
                      <a:uLnTx/>
                      <a:uFillTx/>
                      <a:latin typeface="Times New Roman" panose="02020603050405020304" pitchFamily="18" charset="0"/>
                      <a:ea typeface="楷体_GB2312" pitchFamily="1" charset="-122"/>
                    </a:rPr>
                    <a:t>读取图片</a:t>
                  </a:r>
                </a:p>
              </p:txBody>
            </p:sp>
            <p:sp>
              <p:nvSpPr>
                <p:cNvPr id="28" name="箭头 245"/>
                <p:cNvSpPr>
                  <a:spLocks noChangeShapeType="1"/>
                </p:cNvSpPr>
                <p:nvPr/>
              </p:nvSpPr>
              <p:spPr bwMode="auto">
                <a:xfrm>
                  <a:off x="1188" y="1948"/>
                  <a:ext cx="1" cy="479"/>
                </a:xfrm>
                <a:prstGeom prst="line">
                  <a:avLst/>
                </a:prstGeom>
                <a:noFill/>
                <a:ln w="9525" cap="flat" cmpd="sng">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endParaRPr>
                </a:p>
              </p:txBody>
            </p:sp>
            <p:sp>
              <p:nvSpPr>
                <p:cNvPr id="29" name="AutoShape 9"/>
                <p:cNvSpPr>
                  <a:spLocks noChangeArrowheads="1"/>
                </p:cNvSpPr>
                <p:nvPr/>
              </p:nvSpPr>
              <p:spPr bwMode="auto">
                <a:xfrm>
                  <a:off x="0" y="2447"/>
                  <a:ext cx="2501" cy="1460"/>
                </a:xfrm>
                <a:prstGeom prst="flowChartProcess">
                  <a:avLst/>
                </a:prstGeom>
                <a:solidFill>
                  <a:srgbClr val="CCFFFF"/>
                </a:solidFill>
                <a:ln w="9525" cap="flat" cmpd="sng">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4D4D4D"/>
                      </a:solidFill>
                      <a:effectLst/>
                      <a:uLnTx/>
                      <a:uFillTx/>
                      <a:latin typeface="Times New Roman" panose="02020603050405020304" pitchFamily="18" charset="0"/>
                      <a:ea typeface="楷体_GB2312" pitchFamily="1" charset="-122"/>
                    </a:rPr>
                    <a:t>调用OpenCV库</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4D4D4D"/>
                      </a:solidFill>
                      <a:effectLst/>
                      <a:uLnTx/>
                      <a:uFillTx/>
                      <a:latin typeface="Times New Roman" panose="02020603050405020304" pitchFamily="18" charset="0"/>
                      <a:ea typeface="楷体_GB2312" pitchFamily="1" charset="-122"/>
                    </a:rPr>
                    <a:t>对图片进行SIFT</a:t>
                  </a:r>
                </a:p>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4D4D4D"/>
                      </a:solidFill>
                      <a:effectLst/>
                      <a:uLnTx/>
                      <a:uFillTx/>
                      <a:latin typeface="Times New Roman" panose="02020603050405020304" pitchFamily="18" charset="0"/>
                      <a:ea typeface="楷体_GB2312" pitchFamily="1" charset="-122"/>
                    </a:rPr>
                    <a:t>提取并输出结果</a:t>
                  </a:r>
                </a:p>
              </p:txBody>
            </p:sp>
            <p:sp>
              <p:nvSpPr>
                <p:cNvPr id="30" name="箭头 250"/>
                <p:cNvSpPr>
                  <a:spLocks noChangeShapeType="1"/>
                </p:cNvSpPr>
                <p:nvPr/>
              </p:nvSpPr>
              <p:spPr bwMode="auto">
                <a:xfrm>
                  <a:off x="1209" y="3949"/>
                  <a:ext cx="1" cy="375"/>
                </a:xfrm>
                <a:prstGeom prst="line">
                  <a:avLst/>
                </a:prstGeom>
                <a:noFill/>
                <a:ln w="9525" cap="flat" cmpd="sng">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endParaRPr>
                </a:p>
              </p:txBody>
            </p:sp>
            <p:sp>
              <p:nvSpPr>
                <p:cNvPr id="31" name="AutoShape 11"/>
                <p:cNvSpPr>
                  <a:spLocks noChangeArrowheads="1"/>
                </p:cNvSpPr>
                <p:nvPr/>
              </p:nvSpPr>
              <p:spPr bwMode="auto">
                <a:xfrm>
                  <a:off x="18" y="4324"/>
                  <a:ext cx="2398" cy="1251"/>
                </a:xfrm>
                <a:prstGeom prst="flowChartDecision">
                  <a:avLst/>
                </a:prstGeom>
                <a:solidFill>
                  <a:srgbClr val="CCFFFF"/>
                </a:solidFill>
                <a:ln w="9525" cap="flat" cmpd="sng">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rPr>
                    <a:t>文件夹遍历完毕</a:t>
                  </a:r>
                </a:p>
              </p:txBody>
            </p:sp>
            <p:sp>
              <p:nvSpPr>
                <p:cNvPr id="32" name="Line 12"/>
                <p:cNvSpPr>
                  <a:spLocks noChangeShapeType="1"/>
                </p:cNvSpPr>
                <p:nvPr/>
              </p:nvSpPr>
              <p:spPr bwMode="auto">
                <a:xfrm>
                  <a:off x="2418" y="4930"/>
                  <a:ext cx="1397" cy="1"/>
                </a:xfrm>
                <a:prstGeom prst="line">
                  <a:avLst/>
                </a:prstGeom>
                <a:noFill/>
                <a:ln w="9525" cap="flat" cmpd="sng">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endParaRPr>
                </a:p>
              </p:txBody>
            </p:sp>
            <p:sp>
              <p:nvSpPr>
                <p:cNvPr id="33" name="Line 13"/>
                <p:cNvSpPr>
                  <a:spLocks noChangeShapeType="1"/>
                </p:cNvSpPr>
                <p:nvPr/>
              </p:nvSpPr>
              <p:spPr bwMode="auto">
                <a:xfrm flipV="1">
                  <a:off x="3794" y="1383"/>
                  <a:ext cx="1" cy="3566"/>
                </a:xfrm>
                <a:prstGeom prst="line">
                  <a:avLst/>
                </a:prstGeom>
                <a:noFill/>
                <a:ln w="9525" cap="flat" cmpd="sng">
                  <a:solidFill>
                    <a:srgbClr val="4D4D4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endParaRPr>
                </a:p>
              </p:txBody>
            </p:sp>
            <p:sp>
              <p:nvSpPr>
                <p:cNvPr id="34" name="箭头 255"/>
                <p:cNvSpPr>
                  <a:spLocks noChangeShapeType="1"/>
                </p:cNvSpPr>
                <p:nvPr/>
              </p:nvSpPr>
              <p:spPr bwMode="auto">
                <a:xfrm flipH="1">
                  <a:off x="2230" y="1384"/>
                  <a:ext cx="1585" cy="1"/>
                </a:xfrm>
                <a:prstGeom prst="line">
                  <a:avLst/>
                </a:prstGeom>
                <a:noFill/>
                <a:ln w="9525" cap="flat" cmpd="sng">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endParaRPr>
                </a:p>
              </p:txBody>
            </p:sp>
            <p:sp>
              <p:nvSpPr>
                <p:cNvPr id="37" name="箭头 256"/>
                <p:cNvSpPr>
                  <a:spLocks noChangeShapeType="1"/>
                </p:cNvSpPr>
                <p:nvPr/>
              </p:nvSpPr>
              <p:spPr bwMode="auto">
                <a:xfrm>
                  <a:off x="1230" y="5575"/>
                  <a:ext cx="1" cy="438"/>
                </a:xfrm>
                <a:prstGeom prst="line">
                  <a:avLst/>
                </a:prstGeom>
                <a:noFill/>
                <a:ln w="9525" cap="flat" cmpd="sng">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endParaRPr>
                </a:p>
              </p:txBody>
            </p:sp>
            <p:sp>
              <p:nvSpPr>
                <p:cNvPr id="38" name="AutoShape 16"/>
                <p:cNvSpPr>
                  <a:spLocks noChangeArrowheads="1"/>
                </p:cNvSpPr>
                <p:nvPr/>
              </p:nvSpPr>
              <p:spPr bwMode="auto">
                <a:xfrm>
                  <a:off x="604" y="6014"/>
                  <a:ext cx="1397" cy="584"/>
                </a:xfrm>
                <a:prstGeom prst="flowChartProcess">
                  <a:avLst/>
                </a:prstGeom>
                <a:solidFill>
                  <a:srgbClr val="CCFFFF"/>
                </a:solidFill>
                <a:ln w="9525" cap="flat" cmpd="sng">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rPr>
                    <a:t>结束</a:t>
                  </a:r>
                </a:p>
              </p:txBody>
            </p:sp>
            <p:grpSp>
              <p:nvGrpSpPr>
                <p:cNvPr id="39" name="Group 17"/>
                <p:cNvGrpSpPr>
                  <a:grpSpLocks/>
                </p:cNvGrpSpPr>
                <p:nvPr/>
              </p:nvGrpSpPr>
              <p:grpSpPr bwMode="auto">
                <a:xfrm>
                  <a:off x="472" y="0"/>
                  <a:ext cx="1382" cy="1042"/>
                  <a:chOff x="0" y="0"/>
                  <a:chExt cx="1382" cy="1042"/>
                </a:xfrm>
              </p:grpSpPr>
              <p:sp>
                <p:nvSpPr>
                  <p:cNvPr id="40" name="箭头 245"/>
                  <p:cNvSpPr>
                    <a:spLocks noChangeShapeType="1"/>
                  </p:cNvSpPr>
                  <p:nvPr/>
                </p:nvSpPr>
                <p:spPr bwMode="auto">
                  <a:xfrm>
                    <a:off x="687" y="614"/>
                    <a:ext cx="1" cy="429"/>
                  </a:xfrm>
                  <a:prstGeom prst="line">
                    <a:avLst/>
                  </a:prstGeom>
                  <a:noFill/>
                  <a:ln w="9525" cap="flat" cmpd="sng">
                    <a:solidFill>
                      <a:srgbClr val="4D4D4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endParaRPr>
                  </a:p>
                </p:txBody>
              </p:sp>
              <p:sp>
                <p:nvSpPr>
                  <p:cNvPr id="41" name="AutoShape 19"/>
                  <p:cNvSpPr>
                    <a:spLocks noChangeArrowheads="1"/>
                  </p:cNvSpPr>
                  <p:nvPr/>
                </p:nvSpPr>
                <p:spPr bwMode="auto">
                  <a:xfrm>
                    <a:off x="0" y="0"/>
                    <a:ext cx="1383" cy="592"/>
                  </a:xfrm>
                  <a:prstGeom prst="flowChartProcess">
                    <a:avLst/>
                  </a:prstGeom>
                  <a:solidFill>
                    <a:srgbClr val="CCFFFF"/>
                  </a:solidFill>
                  <a:ln w="9525" cap="flat" cmpd="sng">
                    <a:solidFill>
                      <a:srgbClr val="4D4D4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srgbClr val="4D4D4D"/>
                        </a:solidFill>
                        <a:effectLst/>
                        <a:uLnTx/>
                        <a:uFillTx/>
                        <a:latin typeface="Times New Roman" panose="02020603050405020304" pitchFamily="18" charset="0"/>
                        <a:ea typeface="楷体_GB2312" pitchFamily="1" charset="-122"/>
                      </a:rPr>
                      <a:t>开始</a:t>
                    </a:r>
                  </a:p>
                </p:txBody>
              </p:sp>
            </p:grpSp>
          </p:grpSp>
          <p:sp>
            <p:nvSpPr>
              <p:cNvPr id="26" name="Text Box 20"/>
              <p:cNvSpPr txBox="1">
                <a:spLocks noChangeArrowheads="1"/>
              </p:cNvSpPr>
              <p:nvPr/>
            </p:nvSpPr>
            <p:spPr bwMode="auto">
              <a:xfrm>
                <a:off x="1146" y="5472"/>
                <a:ext cx="605"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rPr>
                  <a:t>是</a:t>
                </a:r>
              </a:p>
            </p:txBody>
          </p:sp>
        </p:grpSp>
        <p:sp>
          <p:nvSpPr>
            <p:cNvPr id="24" name="Text Box 21"/>
            <p:cNvSpPr txBox="1">
              <a:spLocks noChangeArrowheads="1"/>
            </p:cNvSpPr>
            <p:nvPr/>
          </p:nvSpPr>
          <p:spPr bwMode="auto">
            <a:xfrm>
              <a:off x="2487" y="4366"/>
              <a:ext cx="487"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600" b="1" i="0" u="none" strike="noStrike" kern="0" cap="none" spc="0" normalizeH="0" baseline="0" noProof="0">
                  <a:ln>
                    <a:noFill/>
                  </a:ln>
                  <a:solidFill>
                    <a:srgbClr val="4D4D4D"/>
                  </a:solidFill>
                  <a:effectLst/>
                  <a:uLnTx/>
                  <a:uFillTx/>
                  <a:latin typeface="Times New Roman" panose="02020603050405020304" pitchFamily="18" charset="0"/>
                  <a:ea typeface="楷体_GB2312" pitchFamily="1" charset="-122"/>
                </a:rPr>
                <a:t>否</a:t>
              </a:r>
            </a:p>
          </p:txBody>
        </p:sp>
      </p:grpSp>
    </p:spTree>
    <p:extLst>
      <p:ext uri="{BB962C8B-B14F-4D97-AF65-F5344CB8AC3E}">
        <p14:creationId xmlns:p14="http://schemas.microsoft.com/office/powerpoint/2010/main" val="195796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 99"/>
          <p:cNvGrpSpPr/>
          <p:nvPr/>
        </p:nvGrpSpPr>
        <p:grpSpPr>
          <a:xfrm>
            <a:off x="961594" y="890846"/>
            <a:ext cx="2300757" cy="509896"/>
            <a:chOff x="910794" y="928946"/>
            <a:chExt cx="2300757" cy="509896"/>
          </a:xfrm>
        </p:grpSpPr>
        <p:sp>
          <p:nvSpPr>
            <p:cNvPr id="16" name="矩形 15"/>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椭圆 17"/>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椭圆 18"/>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椭圆 19"/>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21" name="矩形 20"/>
          <p:cNvSpPr/>
          <p:nvPr/>
        </p:nvSpPr>
        <p:spPr>
          <a:xfrm>
            <a:off x="1554165" y="950429"/>
            <a:ext cx="1107996"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特征提取</a:t>
            </a:r>
          </a:p>
        </p:txBody>
      </p:sp>
      <p:sp>
        <p:nvSpPr>
          <p:cNvPr id="22" name="矩形 21"/>
          <p:cNvSpPr/>
          <p:nvPr/>
        </p:nvSpPr>
        <p:spPr>
          <a:xfrm>
            <a:off x="1205425" y="1747361"/>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特征提取结果：</a:t>
            </a:r>
          </a:p>
        </p:txBody>
      </p:sp>
      <p:sp>
        <p:nvSpPr>
          <p:cNvPr id="35" name="文本占位符 1"/>
          <p:cNvSpPr txBox="1">
            <a:spLocks/>
          </p:cNvSpPr>
          <p:nvPr/>
        </p:nvSpPr>
        <p:spPr>
          <a:xfrm>
            <a:off x="253900" y="268259"/>
            <a:ext cx="3825433"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a:solidFill>
                  <a:srgbClr val="000000"/>
                </a:solidFill>
                <a:latin typeface="Segoe UI" panose="020B0502040204020203"/>
                <a:ea typeface="微软雅黑" panose="020B0503020204020204" pitchFamily="34" charset="-122"/>
              </a:rPr>
              <a:t>PART</a:t>
            </a:r>
            <a:r>
              <a:rPr lang="zh-CN" altLang="en-US" sz="2000" b="1">
                <a:solidFill>
                  <a:srgbClr val="000000"/>
                </a:solidFill>
                <a:latin typeface="Segoe UI" panose="020B0502040204020203"/>
                <a:ea typeface="微软雅黑" panose="020B0503020204020204" pitchFamily="34" charset="-122"/>
              </a:rPr>
              <a:t> </a:t>
            </a:r>
            <a:r>
              <a:rPr lang="en-US" altLang="zh-CN" sz="2000" b="1">
                <a:solidFill>
                  <a:srgbClr val="000000"/>
                </a:solidFill>
                <a:latin typeface="Segoe UI" panose="020B0502040204020203"/>
                <a:ea typeface="微软雅黑" panose="020B0503020204020204" pitchFamily="34" charset="-122"/>
              </a:rPr>
              <a:t>TWO  Crane</a:t>
            </a:r>
            <a:r>
              <a:rPr lang="zh-CN" altLang="en-US" sz="2000" b="1">
                <a:solidFill>
                  <a:srgbClr val="000000"/>
                </a:solidFill>
                <a:latin typeface="Segoe UI" panose="020B0502040204020203"/>
                <a:ea typeface="微软雅黑" panose="020B0503020204020204" pitchFamily="34" charset="-122"/>
              </a:rPr>
              <a:t>算法的实现</a:t>
            </a:r>
            <a:endParaRPr lang="zh-CN" altLang="en-US" sz="2000" b="1" dirty="0">
              <a:solidFill>
                <a:srgbClr val="000000"/>
              </a:solidFill>
              <a:latin typeface="Segoe UI" panose="020B0502040204020203"/>
              <a:ea typeface="微软雅黑" panose="020B0503020204020204" pitchFamily="34" charset="-122"/>
            </a:endParaRPr>
          </a:p>
        </p:txBody>
      </p:sp>
      <p:pic>
        <p:nvPicPr>
          <p:cNvPr id="36" name="Picture 5" descr="QQ截图201406030155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165" y="2660907"/>
            <a:ext cx="7463794" cy="3373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34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 99"/>
          <p:cNvGrpSpPr/>
          <p:nvPr/>
        </p:nvGrpSpPr>
        <p:grpSpPr>
          <a:xfrm>
            <a:off x="961594" y="890846"/>
            <a:ext cx="2300757" cy="509896"/>
            <a:chOff x="910794" y="928946"/>
            <a:chExt cx="2300757" cy="509896"/>
          </a:xfrm>
        </p:grpSpPr>
        <p:sp>
          <p:nvSpPr>
            <p:cNvPr id="16" name="矩形 15"/>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椭圆 17"/>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椭圆 18"/>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椭圆 19"/>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21" name="矩形 20"/>
          <p:cNvSpPr/>
          <p:nvPr/>
        </p:nvSpPr>
        <p:spPr>
          <a:xfrm>
            <a:off x="1554165" y="950429"/>
            <a:ext cx="1107996" cy="646331"/>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视频分割</a:t>
            </a:r>
          </a:p>
          <a:p>
            <a:pPr algn="ctr"/>
            <a:endParaRPr lang="zh-CN" altLang="en-US" b="1" dirty="0">
              <a:solidFill>
                <a:srgbClr val="000000"/>
              </a:solidFill>
              <a:latin typeface="Segoe UI" panose="020B0502040204020203"/>
              <a:ea typeface="微软雅黑" panose="020B0503020204020204" pitchFamily="34" charset="-122"/>
            </a:endParaRPr>
          </a:p>
        </p:txBody>
      </p:sp>
      <p:sp>
        <p:nvSpPr>
          <p:cNvPr id="22" name="矩形 21"/>
          <p:cNvSpPr/>
          <p:nvPr/>
        </p:nvSpPr>
        <p:spPr>
          <a:xfrm>
            <a:off x="1205425" y="1641712"/>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视频分割定义：</a:t>
            </a:r>
          </a:p>
        </p:txBody>
      </p:sp>
      <p:sp>
        <p:nvSpPr>
          <p:cNvPr id="35" name="文本占位符 1"/>
          <p:cNvSpPr txBox="1">
            <a:spLocks/>
          </p:cNvSpPr>
          <p:nvPr/>
        </p:nvSpPr>
        <p:spPr>
          <a:xfrm>
            <a:off x="253900" y="268259"/>
            <a:ext cx="3825433"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a:solidFill>
                  <a:srgbClr val="000000"/>
                </a:solidFill>
                <a:latin typeface="Segoe UI" panose="020B0502040204020203"/>
                <a:ea typeface="微软雅黑" panose="020B0503020204020204" pitchFamily="34" charset="-122"/>
              </a:rPr>
              <a:t>PART</a:t>
            </a:r>
            <a:r>
              <a:rPr lang="zh-CN" altLang="en-US" sz="2000" b="1">
                <a:solidFill>
                  <a:srgbClr val="000000"/>
                </a:solidFill>
                <a:latin typeface="Segoe UI" panose="020B0502040204020203"/>
                <a:ea typeface="微软雅黑" panose="020B0503020204020204" pitchFamily="34" charset="-122"/>
              </a:rPr>
              <a:t> </a:t>
            </a:r>
            <a:r>
              <a:rPr lang="en-US" altLang="zh-CN" sz="2000" b="1">
                <a:solidFill>
                  <a:srgbClr val="000000"/>
                </a:solidFill>
                <a:latin typeface="Segoe UI" panose="020B0502040204020203"/>
                <a:ea typeface="微软雅黑" panose="020B0503020204020204" pitchFamily="34" charset="-122"/>
              </a:rPr>
              <a:t>TWO  Crane</a:t>
            </a:r>
            <a:r>
              <a:rPr lang="zh-CN" altLang="en-US" sz="2000" b="1">
                <a:solidFill>
                  <a:srgbClr val="000000"/>
                </a:solidFill>
                <a:latin typeface="Segoe UI" panose="020B0502040204020203"/>
                <a:ea typeface="微软雅黑" panose="020B0503020204020204" pitchFamily="34" charset="-122"/>
              </a:rPr>
              <a:t>算法的实现</a:t>
            </a:r>
            <a:endParaRPr lang="zh-CN" altLang="en-US" sz="2000" b="1" dirty="0">
              <a:solidFill>
                <a:srgbClr val="000000"/>
              </a:solidFill>
              <a:latin typeface="Segoe UI" panose="020B0502040204020203"/>
              <a:ea typeface="微软雅黑" panose="020B0503020204020204" pitchFamily="34" charset="-122"/>
            </a:endParaRPr>
          </a:p>
        </p:txBody>
      </p:sp>
      <p:sp>
        <p:nvSpPr>
          <p:cNvPr id="14" name="矩形 13"/>
          <p:cNvSpPr/>
          <p:nvPr/>
        </p:nvSpPr>
        <p:spPr>
          <a:xfrm>
            <a:off x="1798043" y="2478089"/>
            <a:ext cx="6505542" cy="1919885"/>
          </a:xfrm>
          <a:prstGeom prst="rect">
            <a:avLst/>
          </a:prstGeom>
        </p:spPr>
        <p:txBody>
          <a:bodyPr wrap="square">
            <a:spAutoFit/>
          </a:bodyPr>
          <a:lstStyle/>
          <a:p>
            <a:pPr marL="342900" indent="-342900">
              <a:lnSpc>
                <a:spcPct val="150000"/>
              </a:lnSpc>
              <a:spcBef>
                <a:spcPts val="600"/>
              </a:spcBef>
              <a:spcAft>
                <a:spcPts val="1200"/>
              </a:spcAft>
              <a:buFont typeface="Arial" panose="020B0604020202020204" pitchFamily="34" charset="0"/>
              <a:buChar char="•"/>
            </a:pPr>
            <a:r>
              <a:rPr lang="zh-CN" altLang="en-US" sz="2400" dirty="0">
                <a:cs typeface="+mn-ea"/>
              </a:rPr>
              <a:t>把视频按照时间来划分成一段一段                </a:t>
            </a:r>
          </a:p>
          <a:p>
            <a:pPr marL="342900" indent="-342900">
              <a:lnSpc>
                <a:spcPct val="150000"/>
              </a:lnSpc>
              <a:spcBef>
                <a:spcPts val="600"/>
              </a:spcBef>
              <a:spcAft>
                <a:spcPts val="1200"/>
              </a:spcAft>
              <a:buFont typeface="Arial" panose="020B0604020202020204" pitchFamily="34" charset="0"/>
              <a:buChar char="•"/>
            </a:pPr>
            <a:r>
              <a:rPr lang="zh-CN" altLang="en-US" sz="2400" dirty="0">
                <a:cs typeface="+mn-ea"/>
              </a:rPr>
              <a:t>把视频中的每帧图像按一些的标准讲其分类成几个区域，每个区域都具有相同的特征</a:t>
            </a:r>
          </a:p>
        </p:txBody>
      </p:sp>
    </p:spTree>
    <p:extLst>
      <p:ext uri="{BB962C8B-B14F-4D97-AF65-F5344CB8AC3E}">
        <p14:creationId xmlns:p14="http://schemas.microsoft.com/office/powerpoint/2010/main" val="347781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 99"/>
          <p:cNvGrpSpPr/>
          <p:nvPr/>
        </p:nvGrpSpPr>
        <p:grpSpPr>
          <a:xfrm>
            <a:off x="961594" y="890846"/>
            <a:ext cx="2300757" cy="509896"/>
            <a:chOff x="910794" y="928946"/>
            <a:chExt cx="2300757" cy="509896"/>
          </a:xfrm>
        </p:grpSpPr>
        <p:sp>
          <p:nvSpPr>
            <p:cNvPr id="16" name="矩形 15"/>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椭圆 17"/>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椭圆 18"/>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椭圆 19"/>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21" name="矩形 20"/>
          <p:cNvSpPr/>
          <p:nvPr/>
        </p:nvSpPr>
        <p:spPr>
          <a:xfrm>
            <a:off x="1554165" y="950429"/>
            <a:ext cx="1107996" cy="646331"/>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视频分割</a:t>
            </a:r>
          </a:p>
          <a:p>
            <a:pPr algn="ctr"/>
            <a:endParaRPr lang="zh-CN" altLang="en-US" b="1" dirty="0">
              <a:solidFill>
                <a:srgbClr val="000000"/>
              </a:solidFill>
              <a:latin typeface="Segoe UI" panose="020B0502040204020203"/>
              <a:ea typeface="微软雅黑" panose="020B0503020204020204" pitchFamily="34" charset="-122"/>
            </a:endParaRPr>
          </a:p>
        </p:txBody>
      </p:sp>
      <p:sp>
        <p:nvSpPr>
          <p:cNvPr id="22" name="矩形 21"/>
          <p:cNvSpPr/>
          <p:nvPr/>
        </p:nvSpPr>
        <p:spPr>
          <a:xfrm>
            <a:off x="1000482" y="1384425"/>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视频分割的实现：</a:t>
            </a:r>
          </a:p>
        </p:txBody>
      </p:sp>
      <p:sp>
        <p:nvSpPr>
          <p:cNvPr id="35" name="文本占位符 1"/>
          <p:cNvSpPr txBox="1">
            <a:spLocks/>
          </p:cNvSpPr>
          <p:nvPr/>
        </p:nvSpPr>
        <p:spPr>
          <a:xfrm>
            <a:off x="253900" y="268259"/>
            <a:ext cx="3825433"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a:solidFill>
                  <a:srgbClr val="000000"/>
                </a:solidFill>
                <a:latin typeface="Segoe UI" panose="020B0502040204020203"/>
                <a:ea typeface="微软雅黑" panose="020B0503020204020204" pitchFamily="34" charset="-122"/>
              </a:rPr>
              <a:t>PART</a:t>
            </a:r>
            <a:r>
              <a:rPr lang="zh-CN" altLang="en-US" sz="2000" b="1">
                <a:solidFill>
                  <a:srgbClr val="000000"/>
                </a:solidFill>
                <a:latin typeface="Segoe UI" panose="020B0502040204020203"/>
                <a:ea typeface="微软雅黑" panose="020B0503020204020204" pitchFamily="34" charset="-122"/>
              </a:rPr>
              <a:t> </a:t>
            </a:r>
            <a:r>
              <a:rPr lang="en-US" altLang="zh-CN" sz="2000" b="1">
                <a:solidFill>
                  <a:srgbClr val="000000"/>
                </a:solidFill>
                <a:latin typeface="Segoe UI" panose="020B0502040204020203"/>
                <a:ea typeface="微软雅黑" panose="020B0503020204020204" pitchFamily="34" charset="-122"/>
              </a:rPr>
              <a:t>TWO  Crane</a:t>
            </a:r>
            <a:r>
              <a:rPr lang="zh-CN" altLang="en-US" sz="2000" b="1">
                <a:solidFill>
                  <a:srgbClr val="000000"/>
                </a:solidFill>
                <a:latin typeface="Segoe UI" panose="020B0502040204020203"/>
                <a:ea typeface="微软雅黑" panose="020B0503020204020204" pitchFamily="34" charset="-122"/>
              </a:rPr>
              <a:t>算法的实现</a:t>
            </a:r>
            <a:endParaRPr lang="zh-CN" altLang="en-US" sz="2000" b="1" dirty="0">
              <a:solidFill>
                <a:srgbClr val="000000"/>
              </a:solidFill>
              <a:latin typeface="Segoe UI" panose="020B0502040204020203"/>
              <a:ea typeface="微软雅黑" panose="020B0503020204020204" pitchFamily="34" charset="-122"/>
            </a:endParaRPr>
          </a:p>
        </p:txBody>
      </p:sp>
      <p:sp>
        <p:nvSpPr>
          <p:cNvPr id="23" name="矩形 22"/>
          <p:cNvSpPr/>
          <p:nvPr/>
        </p:nvSpPr>
        <p:spPr>
          <a:xfrm>
            <a:off x="1313533" y="1965482"/>
            <a:ext cx="7349203" cy="4708981"/>
          </a:xfrm>
          <a:prstGeom prst="rect">
            <a:avLst/>
          </a:prstGeom>
        </p:spPr>
        <p:txBody>
          <a:bodyPr wrap="square">
            <a:spAutoFit/>
          </a:bodyPr>
          <a:lstStyle/>
          <a:p>
            <a:pPr marL="342900" indent="-342900">
              <a:lnSpc>
                <a:spcPct val="150000"/>
              </a:lnSpc>
              <a:spcBef>
                <a:spcPct val="100000"/>
              </a:spcBef>
              <a:buFont typeface="Arial" panose="020B0604020202020204" pitchFamily="34" charset="0"/>
              <a:buChar char="•"/>
            </a:pPr>
            <a:r>
              <a:rPr lang="zh-CN" altLang="en-US" sz="2400" dirty="0"/>
              <a:t>视频分割是一个很复杂的过程，也涉及到很多我还没有学习过的概念和算法，对我而言视频分割的实现是相当困难的。</a:t>
            </a:r>
          </a:p>
          <a:p>
            <a:pPr marL="342900" indent="-342900">
              <a:lnSpc>
                <a:spcPct val="150000"/>
              </a:lnSpc>
              <a:spcBef>
                <a:spcPct val="100000"/>
              </a:spcBef>
              <a:buFont typeface="Arial" panose="020B0604020202020204" pitchFamily="34" charset="0"/>
              <a:buChar char="•"/>
            </a:pPr>
            <a:r>
              <a:rPr lang="zh-CN" altLang="en-US" sz="2400" dirty="0"/>
              <a:t>幸运的是，在视频分析领域的前辈们已经提供了一个很成熟的算法，做成了一个API放在网上可以使用，大大的减少了我的工作量。</a:t>
            </a:r>
          </a:p>
          <a:p>
            <a:pPr>
              <a:lnSpc>
                <a:spcPct val="150000"/>
              </a:lnSpc>
              <a:spcBef>
                <a:spcPct val="100000"/>
              </a:spcBef>
            </a:pPr>
            <a:r>
              <a:rPr lang="zh-CN" altLang="en-US" sz="2400" dirty="0"/>
              <a:t>API网址：http://www.videosegmentation.com/</a:t>
            </a:r>
          </a:p>
        </p:txBody>
      </p:sp>
    </p:spTree>
    <p:extLst>
      <p:ext uri="{BB962C8B-B14F-4D97-AF65-F5344CB8AC3E}">
        <p14:creationId xmlns:p14="http://schemas.microsoft.com/office/powerpoint/2010/main" val="259501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 99"/>
          <p:cNvGrpSpPr/>
          <p:nvPr/>
        </p:nvGrpSpPr>
        <p:grpSpPr>
          <a:xfrm>
            <a:off x="961594" y="890846"/>
            <a:ext cx="2300757" cy="509896"/>
            <a:chOff x="910794" y="928946"/>
            <a:chExt cx="2300757" cy="509896"/>
          </a:xfrm>
        </p:grpSpPr>
        <p:sp>
          <p:nvSpPr>
            <p:cNvPr id="16" name="矩形 15"/>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椭圆 17"/>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椭圆 18"/>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椭圆 19"/>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21" name="矩形 20"/>
          <p:cNvSpPr/>
          <p:nvPr/>
        </p:nvSpPr>
        <p:spPr>
          <a:xfrm>
            <a:off x="1554165" y="950429"/>
            <a:ext cx="1107996" cy="646331"/>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视频分割</a:t>
            </a:r>
          </a:p>
          <a:p>
            <a:pPr algn="ctr"/>
            <a:endParaRPr lang="zh-CN" altLang="en-US" b="1" dirty="0">
              <a:solidFill>
                <a:srgbClr val="000000"/>
              </a:solidFill>
              <a:latin typeface="Segoe UI" panose="020B0502040204020203"/>
              <a:ea typeface="微软雅黑" panose="020B0503020204020204" pitchFamily="34" charset="-122"/>
            </a:endParaRPr>
          </a:p>
        </p:txBody>
      </p:sp>
      <p:sp>
        <p:nvSpPr>
          <p:cNvPr id="22" name="矩形 21"/>
          <p:cNvSpPr/>
          <p:nvPr/>
        </p:nvSpPr>
        <p:spPr>
          <a:xfrm>
            <a:off x="1205425" y="1641712"/>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视频分割的结果：</a:t>
            </a:r>
          </a:p>
        </p:txBody>
      </p:sp>
      <p:sp>
        <p:nvSpPr>
          <p:cNvPr id="35" name="文本占位符 1"/>
          <p:cNvSpPr txBox="1">
            <a:spLocks/>
          </p:cNvSpPr>
          <p:nvPr/>
        </p:nvSpPr>
        <p:spPr>
          <a:xfrm>
            <a:off x="253900" y="268259"/>
            <a:ext cx="3825433"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a:solidFill>
                  <a:srgbClr val="000000"/>
                </a:solidFill>
                <a:latin typeface="Segoe UI" panose="020B0502040204020203"/>
                <a:ea typeface="微软雅黑" panose="020B0503020204020204" pitchFamily="34" charset="-122"/>
              </a:rPr>
              <a:t>PART</a:t>
            </a:r>
            <a:r>
              <a:rPr lang="zh-CN" altLang="en-US" sz="2000" b="1">
                <a:solidFill>
                  <a:srgbClr val="000000"/>
                </a:solidFill>
                <a:latin typeface="Segoe UI" panose="020B0502040204020203"/>
                <a:ea typeface="微软雅黑" panose="020B0503020204020204" pitchFamily="34" charset="-122"/>
              </a:rPr>
              <a:t> </a:t>
            </a:r>
            <a:r>
              <a:rPr lang="en-US" altLang="zh-CN" sz="2000" b="1">
                <a:solidFill>
                  <a:srgbClr val="000000"/>
                </a:solidFill>
                <a:latin typeface="Segoe UI" panose="020B0502040204020203"/>
                <a:ea typeface="微软雅黑" panose="020B0503020204020204" pitchFamily="34" charset="-122"/>
              </a:rPr>
              <a:t>TWO  Crane</a:t>
            </a:r>
            <a:r>
              <a:rPr lang="zh-CN" altLang="en-US" sz="2000" b="1">
                <a:solidFill>
                  <a:srgbClr val="000000"/>
                </a:solidFill>
                <a:latin typeface="Segoe UI" panose="020B0502040204020203"/>
                <a:ea typeface="微软雅黑" panose="020B0503020204020204" pitchFamily="34" charset="-122"/>
              </a:rPr>
              <a:t>算法的实现</a:t>
            </a:r>
            <a:endParaRPr lang="zh-CN" altLang="en-US" sz="2000" b="1" dirty="0">
              <a:solidFill>
                <a:srgbClr val="000000"/>
              </a:solidFill>
              <a:latin typeface="Segoe UI" panose="020B0502040204020203"/>
              <a:ea typeface="微软雅黑" panose="020B0503020204020204" pitchFamily="34" charset="-122"/>
            </a:endParaRPr>
          </a:p>
        </p:txBody>
      </p:sp>
      <p:pic>
        <p:nvPicPr>
          <p:cNvPr id="23" name="Picture 4" descr="QQ截图201406030220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33" y="2370378"/>
            <a:ext cx="3323556" cy="365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 descr="QQ截图2014060302203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765" y="2527904"/>
            <a:ext cx="3576292" cy="330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920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 99"/>
          <p:cNvGrpSpPr/>
          <p:nvPr/>
        </p:nvGrpSpPr>
        <p:grpSpPr>
          <a:xfrm>
            <a:off x="961594" y="890846"/>
            <a:ext cx="2300757" cy="509896"/>
            <a:chOff x="910794" y="928946"/>
            <a:chExt cx="2300757" cy="509896"/>
          </a:xfrm>
        </p:grpSpPr>
        <p:sp>
          <p:nvSpPr>
            <p:cNvPr id="16" name="矩形 15"/>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椭圆 17"/>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椭圆 18"/>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椭圆 19"/>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21" name="矩形 20"/>
          <p:cNvSpPr/>
          <p:nvPr/>
        </p:nvSpPr>
        <p:spPr>
          <a:xfrm>
            <a:off x="1669581" y="950429"/>
            <a:ext cx="877163"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预处理</a:t>
            </a:r>
          </a:p>
        </p:txBody>
      </p:sp>
      <p:sp>
        <p:nvSpPr>
          <p:cNvPr id="22" name="矩形 21"/>
          <p:cNvSpPr/>
          <p:nvPr/>
        </p:nvSpPr>
        <p:spPr>
          <a:xfrm>
            <a:off x="1000482" y="1384425"/>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目的</a:t>
            </a:r>
          </a:p>
        </p:txBody>
      </p:sp>
      <p:sp>
        <p:nvSpPr>
          <p:cNvPr id="35" name="文本占位符 1"/>
          <p:cNvSpPr txBox="1">
            <a:spLocks/>
          </p:cNvSpPr>
          <p:nvPr/>
        </p:nvSpPr>
        <p:spPr>
          <a:xfrm>
            <a:off x="253900" y="268259"/>
            <a:ext cx="3825433"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a:solidFill>
                  <a:srgbClr val="000000"/>
                </a:solidFill>
                <a:latin typeface="Segoe UI" panose="020B0502040204020203"/>
                <a:ea typeface="微软雅黑" panose="020B0503020204020204" pitchFamily="34" charset="-122"/>
              </a:rPr>
              <a:t>PART</a:t>
            </a:r>
            <a:r>
              <a:rPr lang="zh-CN" altLang="en-US" sz="2000" b="1">
                <a:solidFill>
                  <a:srgbClr val="000000"/>
                </a:solidFill>
                <a:latin typeface="Segoe UI" panose="020B0502040204020203"/>
                <a:ea typeface="微软雅黑" panose="020B0503020204020204" pitchFamily="34" charset="-122"/>
              </a:rPr>
              <a:t> </a:t>
            </a:r>
            <a:r>
              <a:rPr lang="en-US" altLang="zh-CN" sz="2000" b="1">
                <a:solidFill>
                  <a:srgbClr val="000000"/>
                </a:solidFill>
                <a:latin typeface="Segoe UI" panose="020B0502040204020203"/>
                <a:ea typeface="微软雅黑" panose="020B0503020204020204" pitchFamily="34" charset="-122"/>
              </a:rPr>
              <a:t>TWO  Crane</a:t>
            </a:r>
            <a:r>
              <a:rPr lang="zh-CN" altLang="en-US" sz="2000" b="1">
                <a:solidFill>
                  <a:srgbClr val="000000"/>
                </a:solidFill>
                <a:latin typeface="Segoe UI" panose="020B0502040204020203"/>
                <a:ea typeface="微软雅黑" panose="020B0503020204020204" pitchFamily="34" charset="-122"/>
              </a:rPr>
              <a:t>算法的实现</a:t>
            </a:r>
            <a:endParaRPr lang="zh-CN" altLang="en-US" sz="2000" b="1" dirty="0">
              <a:solidFill>
                <a:srgbClr val="000000"/>
              </a:solidFill>
              <a:latin typeface="Segoe UI" panose="020B0502040204020203"/>
              <a:ea typeface="微软雅黑" panose="020B0503020204020204" pitchFamily="34" charset="-122"/>
            </a:endParaRPr>
          </a:p>
        </p:txBody>
      </p:sp>
      <p:sp>
        <p:nvSpPr>
          <p:cNvPr id="23" name="矩形 22"/>
          <p:cNvSpPr/>
          <p:nvPr/>
        </p:nvSpPr>
        <p:spPr>
          <a:xfrm>
            <a:off x="974086" y="1988053"/>
            <a:ext cx="8442630" cy="4524315"/>
          </a:xfrm>
          <a:prstGeom prst="rect">
            <a:avLst/>
          </a:prstGeom>
        </p:spPr>
        <p:txBody>
          <a:bodyPr wrap="square">
            <a:spAutoFit/>
          </a:bodyPr>
          <a:lstStyle/>
          <a:p>
            <a:pPr marL="0" lvl="1">
              <a:spcBef>
                <a:spcPts val="1200"/>
              </a:spcBef>
            </a:pPr>
            <a:r>
              <a:rPr lang="en-US" altLang="zh-CN" sz="2400" dirty="0"/>
              <a:t>     </a:t>
            </a:r>
            <a:r>
              <a:rPr lang="zh-CN" altLang="en-US" sz="2400" dirty="0"/>
              <a:t>把特征提取和视频分割的结果进行处理，使他们结合起来。</a:t>
            </a:r>
            <a:endParaRPr lang="en-US" altLang="zh-CN" sz="2400" dirty="0"/>
          </a:p>
          <a:p>
            <a:pPr marL="0" lvl="1">
              <a:spcBef>
                <a:spcPts val="1200"/>
              </a:spcBef>
            </a:pPr>
            <a:r>
              <a:rPr lang="zh-CN" altLang="en-US" sz="2400" dirty="0"/>
              <a:t> </a:t>
            </a:r>
            <a:endParaRPr lang="en-US" altLang="zh-CN" sz="2400" b="1" dirty="0">
              <a:solidFill>
                <a:schemeClr val="accent1"/>
              </a:solidFill>
              <a:cs typeface="+mn-ea"/>
            </a:endParaRPr>
          </a:p>
          <a:p>
            <a:pPr marL="342900" lvl="1" indent="-342900">
              <a:lnSpc>
                <a:spcPct val="150000"/>
              </a:lnSpc>
              <a:spcBef>
                <a:spcPts val="600"/>
              </a:spcBef>
              <a:spcAft>
                <a:spcPts val="1200"/>
              </a:spcAft>
              <a:buFont typeface="Wingdings" panose="05000000000000000000" pitchFamily="2" charset="2"/>
              <a:buChar char="Ø"/>
            </a:pPr>
            <a:r>
              <a:rPr lang="zh-CN" altLang="en-US" sz="2400" dirty="0">
                <a:cs typeface="+mn-ea"/>
              </a:rPr>
              <a:t>方法</a:t>
            </a:r>
          </a:p>
          <a:p>
            <a:pPr marL="800100" lvl="1" indent="-342900">
              <a:spcBef>
                <a:spcPts val="600"/>
              </a:spcBef>
              <a:spcAft>
                <a:spcPts val="1200"/>
              </a:spcAft>
              <a:buFont typeface="Arial" panose="020B0604020202020204" pitchFamily="34" charset="0"/>
              <a:buChar char="•"/>
            </a:pPr>
            <a:r>
              <a:rPr lang="zh-CN" altLang="en-US" sz="2400" dirty="0">
                <a:cs typeface="+mn-ea"/>
              </a:rPr>
              <a:t>对所有的图像中的SIFT点，随即选取10W个，做K=1000的K-means聚类，得到1000个单词的单词表。</a:t>
            </a:r>
            <a:endParaRPr lang="en-US" altLang="zh-CN" sz="2400" dirty="0">
              <a:cs typeface="+mn-ea"/>
            </a:endParaRPr>
          </a:p>
          <a:p>
            <a:pPr marL="800100" lvl="1" indent="-342900">
              <a:spcBef>
                <a:spcPts val="600"/>
              </a:spcBef>
              <a:spcAft>
                <a:spcPts val="1200"/>
              </a:spcAft>
              <a:buFont typeface="Arial" panose="020B0604020202020204" pitchFamily="34" charset="0"/>
              <a:buChar char="•"/>
            </a:pPr>
            <a:r>
              <a:rPr lang="zh-CN" altLang="en-US" sz="2400" dirty="0">
                <a:cs typeface="+mn-ea"/>
              </a:rPr>
              <a:t>根据每幅图像中SITF特征点的坐标和视频分割后每个segment的边界来判断每个SIFT特征点属于哪个segment。</a:t>
            </a:r>
            <a:endParaRPr lang="en-US" altLang="zh-CN" sz="2400" dirty="0">
              <a:cs typeface="+mn-ea"/>
            </a:endParaRPr>
          </a:p>
          <a:p>
            <a:pPr marL="800100" lvl="1" indent="-342900">
              <a:spcBef>
                <a:spcPts val="600"/>
              </a:spcBef>
              <a:spcAft>
                <a:spcPts val="1200"/>
              </a:spcAft>
              <a:buFont typeface="Arial" panose="020B0604020202020204" pitchFamily="34" charset="0"/>
              <a:buChar char="•"/>
            </a:pPr>
            <a:r>
              <a:rPr lang="zh-CN" altLang="en-US" sz="2400" dirty="0">
                <a:cs typeface="+mn-ea"/>
              </a:rPr>
              <a:t>对每个segment中的特征点进行词频统计</a:t>
            </a:r>
          </a:p>
        </p:txBody>
      </p:sp>
    </p:spTree>
    <p:extLst>
      <p:ext uri="{BB962C8B-B14F-4D97-AF65-F5344CB8AC3E}">
        <p14:creationId xmlns:p14="http://schemas.microsoft.com/office/powerpoint/2010/main" val="102452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 99"/>
          <p:cNvGrpSpPr/>
          <p:nvPr/>
        </p:nvGrpSpPr>
        <p:grpSpPr>
          <a:xfrm>
            <a:off x="961594" y="890846"/>
            <a:ext cx="2300757" cy="509896"/>
            <a:chOff x="910794" y="928946"/>
            <a:chExt cx="2300757" cy="509896"/>
          </a:xfrm>
        </p:grpSpPr>
        <p:sp>
          <p:nvSpPr>
            <p:cNvPr id="16" name="矩形 15"/>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椭圆 17"/>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椭圆 18"/>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椭圆 19"/>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21" name="矩形 20"/>
          <p:cNvSpPr/>
          <p:nvPr/>
        </p:nvSpPr>
        <p:spPr>
          <a:xfrm>
            <a:off x="1669581" y="950429"/>
            <a:ext cx="877163"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预处理</a:t>
            </a:r>
          </a:p>
        </p:txBody>
      </p:sp>
      <p:sp>
        <p:nvSpPr>
          <p:cNvPr id="22" name="矩形 21"/>
          <p:cNvSpPr/>
          <p:nvPr/>
        </p:nvSpPr>
        <p:spPr>
          <a:xfrm>
            <a:off x="1205425" y="1747361"/>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预处理结果：</a:t>
            </a:r>
          </a:p>
        </p:txBody>
      </p:sp>
      <p:sp>
        <p:nvSpPr>
          <p:cNvPr id="35" name="文本占位符 1"/>
          <p:cNvSpPr txBox="1">
            <a:spLocks/>
          </p:cNvSpPr>
          <p:nvPr/>
        </p:nvSpPr>
        <p:spPr>
          <a:xfrm>
            <a:off x="253900" y="268259"/>
            <a:ext cx="3825433"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a:solidFill>
                  <a:srgbClr val="000000"/>
                </a:solidFill>
                <a:latin typeface="Segoe UI" panose="020B0502040204020203"/>
                <a:ea typeface="微软雅黑" panose="020B0503020204020204" pitchFamily="34" charset="-122"/>
              </a:rPr>
              <a:t>PART</a:t>
            </a:r>
            <a:r>
              <a:rPr lang="zh-CN" altLang="en-US" sz="2000" b="1">
                <a:solidFill>
                  <a:srgbClr val="000000"/>
                </a:solidFill>
                <a:latin typeface="Segoe UI" panose="020B0502040204020203"/>
                <a:ea typeface="微软雅黑" panose="020B0503020204020204" pitchFamily="34" charset="-122"/>
              </a:rPr>
              <a:t> </a:t>
            </a:r>
            <a:r>
              <a:rPr lang="en-US" altLang="zh-CN" sz="2000" b="1">
                <a:solidFill>
                  <a:srgbClr val="000000"/>
                </a:solidFill>
                <a:latin typeface="Segoe UI" panose="020B0502040204020203"/>
                <a:ea typeface="微软雅黑" panose="020B0503020204020204" pitchFamily="34" charset="-122"/>
              </a:rPr>
              <a:t>TWO  Crane</a:t>
            </a:r>
            <a:r>
              <a:rPr lang="zh-CN" altLang="en-US" sz="2000" b="1">
                <a:solidFill>
                  <a:srgbClr val="000000"/>
                </a:solidFill>
                <a:latin typeface="Segoe UI" panose="020B0502040204020203"/>
                <a:ea typeface="微软雅黑" panose="020B0503020204020204" pitchFamily="34" charset="-122"/>
              </a:rPr>
              <a:t>算法的实现</a:t>
            </a:r>
            <a:endParaRPr lang="zh-CN" altLang="en-US" sz="2000" b="1" dirty="0">
              <a:solidFill>
                <a:srgbClr val="000000"/>
              </a:solidFill>
              <a:latin typeface="Segoe UI" panose="020B0502040204020203"/>
              <a:ea typeface="微软雅黑" panose="020B0503020204020204" pitchFamily="34" charset="-122"/>
            </a:endParaRPr>
          </a:p>
        </p:txBody>
      </p:sp>
      <p:sp>
        <p:nvSpPr>
          <p:cNvPr id="14" name="矩形 13"/>
          <p:cNvSpPr/>
          <p:nvPr/>
        </p:nvSpPr>
        <p:spPr>
          <a:xfrm>
            <a:off x="1329472" y="2490377"/>
            <a:ext cx="6794299" cy="996299"/>
          </a:xfrm>
          <a:prstGeom prst="rect">
            <a:avLst/>
          </a:prstGeom>
        </p:spPr>
        <p:txBody>
          <a:bodyPr wrap="square" lIns="108000" tIns="0" rIns="108000" bIns="0">
            <a:noAutofit/>
          </a:bodyPr>
          <a:lstStyle/>
          <a:p>
            <a:pPr marL="0" lvl="1"/>
            <a:r>
              <a:rPr lang="en-US" altLang="zh-CN" sz="2800" dirty="0">
                <a:solidFill>
                  <a:schemeClr val="accent1"/>
                </a:solidFill>
                <a:cs typeface="+mn-ea"/>
              </a:rPr>
              <a:t>      </a:t>
            </a:r>
            <a:r>
              <a:rPr lang="zh-CN" altLang="en-US" sz="2400" dirty="0"/>
              <a:t>由于单词表中有1000个单词，所以每个segment中SIFT特征点的词频统计为一个1000维的向量。如下图：</a:t>
            </a:r>
            <a:endParaRPr lang="en-US" altLang="zh-CN" sz="2400" dirty="0"/>
          </a:p>
          <a:p>
            <a:pPr marL="0" lvl="1"/>
            <a:endParaRPr lang="en-US" altLang="zh-CN" sz="2800" b="1" dirty="0">
              <a:solidFill>
                <a:schemeClr val="accent1"/>
              </a:solidFill>
              <a:cs typeface="+mn-ea"/>
            </a:endParaRPr>
          </a:p>
        </p:txBody>
      </p:sp>
      <p:pic>
        <p:nvPicPr>
          <p:cNvPr id="23" name="Picture 5" descr="QQ截图201406030937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638" y="4134712"/>
            <a:ext cx="7477125"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59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 99"/>
          <p:cNvGrpSpPr/>
          <p:nvPr/>
        </p:nvGrpSpPr>
        <p:grpSpPr>
          <a:xfrm>
            <a:off x="961594" y="890846"/>
            <a:ext cx="2300757" cy="509896"/>
            <a:chOff x="910794" y="928946"/>
            <a:chExt cx="2300757" cy="509896"/>
          </a:xfrm>
        </p:grpSpPr>
        <p:sp>
          <p:nvSpPr>
            <p:cNvPr id="16" name="矩形 15"/>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椭圆 17"/>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椭圆 18"/>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椭圆 19"/>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21" name="矩形 20"/>
          <p:cNvSpPr/>
          <p:nvPr/>
        </p:nvSpPr>
        <p:spPr>
          <a:xfrm>
            <a:off x="1554164" y="950429"/>
            <a:ext cx="1107997"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目标检测</a:t>
            </a:r>
          </a:p>
        </p:txBody>
      </p:sp>
      <p:sp>
        <p:nvSpPr>
          <p:cNvPr id="22" name="矩形 21"/>
          <p:cNvSpPr/>
          <p:nvPr/>
        </p:nvSpPr>
        <p:spPr>
          <a:xfrm>
            <a:off x="1000482" y="1384425"/>
            <a:ext cx="7614129" cy="4231928"/>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对</a:t>
            </a:r>
            <a:r>
              <a:rPr lang="en-US" altLang="zh-CN" sz="2400" dirty="0">
                <a:cs typeface="+mn-ea"/>
              </a:rPr>
              <a:t>Crane</a:t>
            </a:r>
            <a:r>
              <a:rPr lang="zh-CN" altLang="en-US" sz="2400" dirty="0">
                <a:cs typeface="+mn-ea"/>
              </a:rPr>
              <a:t>算法的公式代码化</a:t>
            </a:r>
            <a:endParaRPr lang="en-US" altLang="zh-CN" sz="2400" dirty="0">
              <a:cs typeface="+mn-ea"/>
            </a:endParaRPr>
          </a:p>
          <a:p>
            <a:pPr marL="800100" lvl="1" indent="-342900">
              <a:lnSpc>
                <a:spcPct val="150000"/>
              </a:lnSpc>
              <a:spcBef>
                <a:spcPts val="600"/>
              </a:spcBef>
              <a:spcAft>
                <a:spcPts val="1800"/>
              </a:spcAft>
              <a:buFont typeface="Arial" panose="020B0604020202020204" pitchFamily="34" charset="0"/>
              <a:buChar char="•"/>
            </a:pPr>
            <a:r>
              <a:rPr lang="zh-CN" altLang="en-US" sz="2000" dirty="0"/>
              <a:t>对负样本中的每个segment，都在正样本中找到一个与之最相像的segment（欧氏距离最近），每当在证样本中找到一个这样的一个segment，就对他的值-1，初始为0。</a:t>
            </a:r>
            <a:endParaRPr lang="en-US" altLang="zh-CN" sz="2000" dirty="0">
              <a:cs typeface="+mn-ea"/>
            </a:endParaRPr>
          </a:p>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上述工作完成后，正样本中的每个</a:t>
            </a:r>
            <a:r>
              <a:rPr lang="en-US" altLang="zh-CN" sz="2400" dirty="0">
                <a:cs typeface="+mn-ea"/>
              </a:rPr>
              <a:t>segment</a:t>
            </a:r>
            <a:r>
              <a:rPr lang="zh-CN" altLang="en-US" sz="2400" dirty="0">
                <a:cs typeface="+mn-ea"/>
              </a:rPr>
              <a:t>都有一个值，值越小就越不是目标，手动选择一个阈值，得到我们的目标。</a:t>
            </a:r>
          </a:p>
        </p:txBody>
      </p:sp>
      <p:sp>
        <p:nvSpPr>
          <p:cNvPr id="35" name="文本占位符 1"/>
          <p:cNvSpPr txBox="1">
            <a:spLocks/>
          </p:cNvSpPr>
          <p:nvPr/>
        </p:nvSpPr>
        <p:spPr>
          <a:xfrm>
            <a:off x="253900" y="268259"/>
            <a:ext cx="3825433"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a:solidFill>
                  <a:srgbClr val="000000"/>
                </a:solidFill>
                <a:latin typeface="Segoe UI" panose="020B0502040204020203"/>
                <a:ea typeface="微软雅黑" panose="020B0503020204020204" pitchFamily="34" charset="-122"/>
              </a:rPr>
              <a:t>PART</a:t>
            </a:r>
            <a:r>
              <a:rPr lang="zh-CN" altLang="en-US" sz="2000" b="1">
                <a:solidFill>
                  <a:srgbClr val="000000"/>
                </a:solidFill>
                <a:latin typeface="Segoe UI" panose="020B0502040204020203"/>
                <a:ea typeface="微软雅黑" panose="020B0503020204020204" pitchFamily="34" charset="-122"/>
              </a:rPr>
              <a:t> </a:t>
            </a:r>
            <a:r>
              <a:rPr lang="en-US" altLang="zh-CN" sz="2000" b="1">
                <a:solidFill>
                  <a:srgbClr val="000000"/>
                </a:solidFill>
                <a:latin typeface="Segoe UI" panose="020B0502040204020203"/>
                <a:ea typeface="微软雅黑" panose="020B0503020204020204" pitchFamily="34" charset="-122"/>
              </a:rPr>
              <a:t>TWO  Crane</a:t>
            </a:r>
            <a:r>
              <a:rPr lang="zh-CN" altLang="en-US" sz="2000" b="1">
                <a:solidFill>
                  <a:srgbClr val="000000"/>
                </a:solidFill>
                <a:latin typeface="Segoe UI" panose="020B0502040204020203"/>
                <a:ea typeface="微软雅黑" panose="020B0503020204020204" pitchFamily="34" charset="-122"/>
              </a:rPr>
              <a:t>算法的实现</a:t>
            </a:r>
            <a:endParaRPr lang="zh-CN" altLang="en-US" sz="2000" b="1" dirty="0">
              <a:solidFill>
                <a:srgbClr val="000000"/>
              </a:solidFill>
              <a:latin typeface="Segoe UI" panose="020B0502040204020203"/>
              <a:ea typeface="微软雅黑" panose="020B0503020204020204" pitchFamily="34" charset="-122"/>
            </a:endParaRPr>
          </a:p>
        </p:txBody>
      </p:sp>
    </p:spTree>
    <p:extLst>
      <p:ext uri="{BB962C8B-B14F-4D97-AF65-F5344CB8AC3E}">
        <p14:creationId xmlns:p14="http://schemas.microsoft.com/office/powerpoint/2010/main" val="326707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72715" y="3098746"/>
            <a:ext cx="7539792" cy="1074822"/>
          </a:xfrm>
        </p:spPr>
        <p:txBody>
          <a:bodyPr/>
          <a:lstStyle/>
          <a:p>
            <a:r>
              <a:rPr kumimoji="1" lang="zh-CN" altLang="en-US" dirty="0"/>
              <a:t>实验结果</a:t>
            </a:r>
          </a:p>
        </p:txBody>
      </p:sp>
      <p:sp>
        <p:nvSpPr>
          <p:cNvPr id="4" name="文本占位符 3"/>
          <p:cNvSpPr>
            <a:spLocks noGrp="1"/>
          </p:cNvSpPr>
          <p:nvPr>
            <p:ph type="body" sz="quarter" idx="12"/>
          </p:nvPr>
        </p:nvSpPr>
        <p:spPr>
          <a:xfrm>
            <a:off x="2372715" y="4173566"/>
            <a:ext cx="7539792" cy="707725"/>
          </a:xfrm>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936427" y="5009405"/>
            <a:ext cx="2412366" cy="113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9" name="文本占位符 7"/>
          <p:cNvSpPr txBox="1"/>
          <p:nvPr/>
        </p:nvSpPr>
        <p:spPr>
          <a:xfrm>
            <a:off x="302483" y="4130146"/>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solidFill>
                  <a:schemeClr val="bg1">
                    <a:lumMod val="50000"/>
                  </a:schemeClr>
                </a:solidFill>
              </a:rPr>
              <a:t>引言</a:t>
            </a:r>
          </a:p>
        </p:txBody>
      </p:sp>
      <p:sp>
        <p:nvSpPr>
          <p:cNvPr id="10" name="文本占位符 8"/>
          <p:cNvSpPr txBox="1"/>
          <p:nvPr/>
        </p:nvSpPr>
        <p:spPr>
          <a:xfrm>
            <a:off x="302483" y="4585622"/>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ONE</a:t>
            </a:r>
          </a:p>
        </p:txBody>
      </p:sp>
      <p:sp>
        <p:nvSpPr>
          <p:cNvPr id="11" name="矩形 10"/>
          <p:cNvSpPr/>
          <p:nvPr/>
        </p:nvSpPr>
        <p:spPr>
          <a:xfrm>
            <a:off x="686448" y="4980729"/>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5" name="文本占位符 9"/>
          <p:cNvSpPr txBox="1"/>
          <p:nvPr/>
        </p:nvSpPr>
        <p:spPr>
          <a:xfrm>
            <a:off x="1927171" y="4159674"/>
            <a:ext cx="2176907" cy="490585"/>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Crane</a:t>
            </a:r>
            <a:r>
              <a:rPr lang="zh-CN" altLang="en-US" dirty="0">
                <a:solidFill>
                  <a:schemeClr val="bg1">
                    <a:lumMod val="50000"/>
                  </a:schemeClr>
                </a:solidFill>
              </a:rPr>
              <a:t>算法的实现</a:t>
            </a:r>
          </a:p>
        </p:txBody>
      </p:sp>
      <p:sp>
        <p:nvSpPr>
          <p:cNvPr id="16" name="文本占位符 10"/>
          <p:cNvSpPr txBox="1"/>
          <p:nvPr/>
        </p:nvSpPr>
        <p:spPr>
          <a:xfrm>
            <a:off x="2100299" y="4598747"/>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TWO</a:t>
            </a:r>
          </a:p>
        </p:txBody>
      </p:sp>
      <p:sp>
        <p:nvSpPr>
          <p:cNvPr id="18" name="矩形 17"/>
          <p:cNvSpPr/>
          <p:nvPr/>
        </p:nvSpPr>
        <p:spPr>
          <a:xfrm>
            <a:off x="2473766" y="4993467"/>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文本占位符 15"/>
          <p:cNvSpPr txBox="1"/>
          <p:nvPr/>
        </p:nvSpPr>
        <p:spPr>
          <a:xfrm>
            <a:off x="8153018" y="4143424"/>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总结与展望</a:t>
            </a:r>
          </a:p>
        </p:txBody>
      </p:sp>
      <p:sp>
        <p:nvSpPr>
          <p:cNvPr id="20" name="文本占位符 16"/>
          <p:cNvSpPr txBox="1"/>
          <p:nvPr/>
        </p:nvSpPr>
        <p:spPr>
          <a:xfrm>
            <a:off x="8153018" y="4598900"/>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FOUR</a:t>
            </a:r>
            <a:endParaRPr lang="zh-CN" altLang="en-US" dirty="0"/>
          </a:p>
        </p:txBody>
      </p:sp>
      <p:sp>
        <p:nvSpPr>
          <p:cNvPr id="21" name="矩形 20"/>
          <p:cNvSpPr/>
          <p:nvPr/>
        </p:nvSpPr>
        <p:spPr>
          <a:xfrm>
            <a:off x="8566815" y="4992247"/>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2" name="文本占位符 11"/>
          <p:cNvSpPr txBox="1"/>
          <p:nvPr/>
        </p:nvSpPr>
        <p:spPr>
          <a:xfrm>
            <a:off x="9954861" y="4137297"/>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致谢</a:t>
            </a:r>
          </a:p>
        </p:txBody>
      </p:sp>
      <p:sp>
        <p:nvSpPr>
          <p:cNvPr id="23" name="文本占位符 12"/>
          <p:cNvSpPr txBox="1"/>
          <p:nvPr/>
        </p:nvSpPr>
        <p:spPr>
          <a:xfrm>
            <a:off x="9950834" y="4592773"/>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FIVE</a:t>
            </a:r>
            <a:endParaRPr lang="zh-CN" altLang="en-US" dirty="0"/>
          </a:p>
        </p:txBody>
      </p:sp>
      <p:sp>
        <p:nvSpPr>
          <p:cNvPr id="24" name="矩形 23"/>
          <p:cNvSpPr/>
          <p:nvPr/>
        </p:nvSpPr>
        <p:spPr>
          <a:xfrm>
            <a:off x="10381035" y="4984747"/>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pic>
        <p:nvPicPr>
          <p:cNvPr id="25" name="Picture 2" descr="D:\Documents\Downloads\NJUST答辩模板\底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2" y="-559161"/>
            <a:ext cx="12180606" cy="2432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D:\Documents\Downloads\NJUST答辩模板\底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2" y="-559161"/>
            <a:ext cx="12180606" cy="24325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占位符 2"/>
          <p:cNvSpPr>
            <a:spLocks noGrp="1"/>
          </p:cNvSpPr>
          <p:nvPr>
            <p:ph type="body" sz="quarter" idx="11"/>
          </p:nvPr>
        </p:nvSpPr>
        <p:spPr>
          <a:xfrm>
            <a:off x="3801979" y="2251512"/>
            <a:ext cx="4588044" cy="888855"/>
          </a:xfrm>
        </p:spPr>
        <p:txBody>
          <a:bodyPr/>
          <a:lstStyle/>
          <a:p>
            <a:r>
              <a:rPr kumimoji="1" lang="zh-CN" altLang="en-US" dirty="0"/>
              <a:t>提纲</a:t>
            </a:r>
          </a:p>
        </p:txBody>
      </p:sp>
      <p:sp>
        <p:nvSpPr>
          <p:cNvPr id="4" name="文本占位符 3"/>
          <p:cNvSpPr>
            <a:spLocks noGrp="1"/>
          </p:cNvSpPr>
          <p:nvPr>
            <p:ph type="body" sz="quarter" idx="12"/>
          </p:nvPr>
        </p:nvSpPr>
        <p:spPr>
          <a:xfrm>
            <a:off x="3814696" y="3306623"/>
            <a:ext cx="4588044" cy="401052"/>
          </a:xfrm>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a:xfrm>
            <a:off x="661352" y="4167324"/>
            <a:ext cx="1846774" cy="455476"/>
          </a:xfrm>
        </p:spPr>
        <p:txBody>
          <a:bodyPr/>
          <a:lstStyle/>
          <a:p>
            <a:r>
              <a:rPr lang="zh-CN" altLang="en-US" dirty="0">
                <a:solidFill>
                  <a:srgbClr val="000000"/>
                </a:solidFill>
                <a:latin typeface="Segoe UI" panose="020B0502040204020203"/>
                <a:ea typeface="微软雅黑" panose="020B0503020204020204" pitchFamily="34" charset="-122"/>
              </a:rPr>
              <a:t>引言</a:t>
            </a:r>
          </a:p>
        </p:txBody>
      </p:sp>
      <p:sp>
        <p:nvSpPr>
          <p:cNvPr id="7" name="文本占位符 6"/>
          <p:cNvSpPr>
            <a:spLocks noGrp="1"/>
          </p:cNvSpPr>
          <p:nvPr>
            <p:ph type="body" sz="quarter" idx="15"/>
          </p:nvPr>
        </p:nvSpPr>
        <p:spPr>
          <a:xfrm>
            <a:off x="661351" y="4622800"/>
            <a:ext cx="1846774" cy="455476"/>
          </a:xfrm>
        </p:spPr>
        <p:txBody>
          <a:bodyPr/>
          <a:lstStyle/>
          <a:p>
            <a:r>
              <a:rPr lang="en-US" altLang="zh-CN" dirty="0">
                <a:solidFill>
                  <a:srgbClr val="000000"/>
                </a:solidFill>
                <a:latin typeface="Segoe UI" panose="020B0502040204020203"/>
                <a:ea typeface="微软雅黑" panose="020B0503020204020204" pitchFamily="34" charset="-122"/>
              </a:rPr>
              <a:t>PART</a:t>
            </a:r>
            <a:r>
              <a:rPr lang="zh-CN" altLang="en-US" dirty="0">
                <a:solidFill>
                  <a:srgbClr val="000000"/>
                </a:solidFill>
                <a:latin typeface="Segoe UI" panose="020B0502040204020203"/>
                <a:ea typeface="微软雅黑" panose="020B0503020204020204" pitchFamily="34" charset="-122"/>
              </a:rPr>
              <a:t> </a:t>
            </a:r>
            <a:r>
              <a:rPr lang="en-US" altLang="zh-CN" dirty="0">
                <a:solidFill>
                  <a:srgbClr val="000000"/>
                </a:solidFill>
                <a:latin typeface="Segoe UI" panose="020B0502040204020203"/>
                <a:ea typeface="微软雅黑" panose="020B0503020204020204" pitchFamily="34" charset="-122"/>
              </a:rPr>
              <a:t>ONE</a:t>
            </a:r>
            <a:endParaRPr lang="zh-CN" altLang="en-US" dirty="0">
              <a:solidFill>
                <a:srgbClr val="000000"/>
              </a:solidFill>
              <a:latin typeface="Segoe UI" panose="020B0502040204020203"/>
              <a:ea typeface="微软雅黑" panose="020B0503020204020204" pitchFamily="34" charset="-122"/>
            </a:endParaRPr>
          </a:p>
        </p:txBody>
      </p:sp>
      <p:sp>
        <p:nvSpPr>
          <p:cNvPr id="8" name="文本占位符 7"/>
          <p:cNvSpPr>
            <a:spLocks noGrp="1"/>
          </p:cNvSpPr>
          <p:nvPr>
            <p:ph type="body" sz="quarter" idx="16"/>
          </p:nvPr>
        </p:nvSpPr>
        <p:spPr>
          <a:xfrm>
            <a:off x="2359799" y="4165950"/>
            <a:ext cx="2766759" cy="470699"/>
          </a:xfrm>
        </p:spPr>
        <p:txBody>
          <a:bodyPr/>
          <a:lstStyle/>
          <a:p>
            <a:r>
              <a:rPr lang="zh-CN" altLang="en-US" dirty="0">
                <a:solidFill>
                  <a:srgbClr val="000000"/>
                </a:solidFill>
                <a:latin typeface="Segoe UI" panose="020B0502040204020203"/>
                <a:ea typeface="微软雅黑" panose="020B0503020204020204" pitchFamily="34" charset="-122"/>
              </a:rPr>
              <a:t>算法实现</a:t>
            </a:r>
          </a:p>
        </p:txBody>
      </p:sp>
      <p:sp>
        <p:nvSpPr>
          <p:cNvPr id="9" name="文本占位符 8"/>
          <p:cNvSpPr>
            <a:spLocks noGrp="1"/>
          </p:cNvSpPr>
          <p:nvPr>
            <p:ph type="body" sz="quarter" idx="17"/>
          </p:nvPr>
        </p:nvSpPr>
        <p:spPr>
          <a:xfrm>
            <a:off x="2810453" y="4621427"/>
            <a:ext cx="1846774" cy="455476"/>
          </a:xfrm>
        </p:spPr>
        <p:txBody>
          <a:bodyPr/>
          <a:lstStyle/>
          <a:p>
            <a:r>
              <a:rPr lang="en-US" altLang="zh-CN" dirty="0">
                <a:solidFill>
                  <a:srgbClr val="000000"/>
                </a:solidFill>
                <a:latin typeface="Segoe UI" panose="020B0502040204020203"/>
                <a:ea typeface="微软雅黑" panose="020B0503020204020204" pitchFamily="34" charset="-122"/>
              </a:rPr>
              <a:t>PART</a:t>
            </a:r>
            <a:r>
              <a:rPr lang="zh-CN" altLang="en-US" dirty="0">
                <a:solidFill>
                  <a:srgbClr val="000000"/>
                </a:solidFill>
                <a:latin typeface="Segoe UI" panose="020B0502040204020203"/>
                <a:ea typeface="微软雅黑" panose="020B0503020204020204" pitchFamily="34" charset="-122"/>
              </a:rPr>
              <a:t> </a:t>
            </a:r>
            <a:r>
              <a:rPr lang="en-US" altLang="zh-CN" dirty="0">
                <a:solidFill>
                  <a:srgbClr val="000000"/>
                </a:solidFill>
                <a:latin typeface="Segoe UI" panose="020B0502040204020203"/>
                <a:ea typeface="微软雅黑" panose="020B0503020204020204" pitchFamily="34" charset="-122"/>
              </a:rPr>
              <a:t>TWO</a:t>
            </a:r>
            <a:endParaRPr lang="zh-CN" altLang="en-US" dirty="0">
              <a:solidFill>
                <a:srgbClr val="000000"/>
              </a:solidFill>
              <a:latin typeface="Segoe UI" panose="020B0502040204020203"/>
              <a:ea typeface="微软雅黑" panose="020B0503020204020204" pitchFamily="34" charset="-122"/>
            </a:endParaRPr>
          </a:p>
        </p:txBody>
      </p:sp>
      <p:sp>
        <p:nvSpPr>
          <p:cNvPr id="10" name="文本占位符 9"/>
          <p:cNvSpPr>
            <a:spLocks noGrp="1"/>
          </p:cNvSpPr>
          <p:nvPr>
            <p:ph type="body" sz="quarter" idx="18"/>
          </p:nvPr>
        </p:nvSpPr>
        <p:spPr>
          <a:xfrm>
            <a:off x="4944495" y="4165951"/>
            <a:ext cx="2303010" cy="455476"/>
          </a:xfrm>
        </p:spPr>
        <p:txBody>
          <a:bodyPr/>
          <a:lstStyle/>
          <a:p>
            <a:r>
              <a:rPr lang="zh-CN" altLang="en-US" dirty="0">
                <a:solidFill>
                  <a:srgbClr val="000000"/>
                </a:solidFill>
                <a:latin typeface="Segoe UI" panose="020B0502040204020203"/>
                <a:ea typeface="微软雅黑" panose="020B0503020204020204" pitchFamily="34" charset="-122"/>
              </a:rPr>
              <a:t>模型训练以及结果</a:t>
            </a:r>
          </a:p>
        </p:txBody>
      </p:sp>
      <p:sp>
        <p:nvSpPr>
          <p:cNvPr id="11" name="文本占位符 10"/>
          <p:cNvSpPr>
            <a:spLocks noGrp="1"/>
          </p:cNvSpPr>
          <p:nvPr>
            <p:ph type="body" sz="quarter" idx="19"/>
          </p:nvPr>
        </p:nvSpPr>
        <p:spPr>
          <a:xfrm>
            <a:off x="5163626" y="4621427"/>
            <a:ext cx="1846774" cy="455476"/>
          </a:xfrm>
        </p:spPr>
        <p:txBody>
          <a:bodyPr/>
          <a:lstStyle/>
          <a:p>
            <a:r>
              <a:rPr lang="en-US" altLang="zh-CN" dirty="0">
                <a:solidFill>
                  <a:srgbClr val="000000"/>
                </a:solidFill>
                <a:latin typeface="Segoe UI" panose="020B0502040204020203"/>
                <a:ea typeface="微软雅黑" panose="020B0503020204020204" pitchFamily="34" charset="-122"/>
              </a:rPr>
              <a:t>PART</a:t>
            </a:r>
            <a:r>
              <a:rPr lang="zh-CN" altLang="en-US" dirty="0">
                <a:solidFill>
                  <a:srgbClr val="000000"/>
                </a:solidFill>
                <a:latin typeface="Segoe UI" panose="020B0502040204020203"/>
                <a:ea typeface="微软雅黑" panose="020B0503020204020204" pitchFamily="34" charset="-122"/>
              </a:rPr>
              <a:t> </a:t>
            </a:r>
            <a:r>
              <a:rPr lang="en-US" altLang="zh-CN" dirty="0">
                <a:solidFill>
                  <a:srgbClr val="000000"/>
                </a:solidFill>
                <a:latin typeface="Segoe UI" panose="020B0502040204020203"/>
                <a:ea typeface="微软雅黑" panose="020B0503020204020204" pitchFamily="34" charset="-122"/>
              </a:rPr>
              <a:t>THREE</a:t>
            </a:r>
            <a:endParaRPr lang="zh-CN" altLang="en-US" dirty="0">
              <a:solidFill>
                <a:srgbClr val="000000"/>
              </a:solidFill>
              <a:latin typeface="Segoe UI" panose="020B0502040204020203"/>
              <a:ea typeface="微软雅黑" panose="020B0503020204020204" pitchFamily="34" charset="-122"/>
            </a:endParaRPr>
          </a:p>
        </p:txBody>
      </p:sp>
      <p:sp>
        <p:nvSpPr>
          <p:cNvPr id="12" name="文本占位符 11"/>
          <p:cNvSpPr>
            <a:spLocks noGrp="1"/>
          </p:cNvSpPr>
          <p:nvPr>
            <p:ph type="body" sz="quarter" idx="20"/>
          </p:nvPr>
        </p:nvSpPr>
        <p:spPr>
          <a:xfrm>
            <a:off x="9468680" y="4161554"/>
            <a:ext cx="1846774" cy="455476"/>
          </a:xfrm>
        </p:spPr>
        <p:txBody>
          <a:bodyPr/>
          <a:lstStyle/>
          <a:p>
            <a:r>
              <a:rPr kumimoji="1" lang="zh-CN" altLang="en-US" dirty="0">
                <a:solidFill>
                  <a:srgbClr val="000000"/>
                </a:solidFill>
                <a:latin typeface="Segoe UI" panose="020B0502040204020203"/>
                <a:ea typeface="微软雅黑" panose="020B0503020204020204" pitchFamily="34" charset="-122"/>
              </a:rPr>
              <a:t>致谢</a:t>
            </a:r>
          </a:p>
        </p:txBody>
      </p:sp>
      <p:sp>
        <p:nvSpPr>
          <p:cNvPr id="13" name="文本占位符 12"/>
          <p:cNvSpPr>
            <a:spLocks noGrp="1"/>
          </p:cNvSpPr>
          <p:nvPr>
            <p:ph type="body" sz="quarter" idx="21"/>
          </p:nvPr>
        </p:nvSpPr>
        <p:spPr>
          <a:xfrm>
            <a:off x="9464653" y="4617030"/>
            <a:ext cx="1846774" cy="455476"/>
          </a:xfrm>
        </p:spPr>
        <p:txBody>
          <a:bodyPr/>
          <a:lstStyle/>
          <a:p>
            <a:r>
              <a:rPr lang="en-US" altLang="zh-CN" dirty="0">
                <a:solidFill>
                  <a:srgbClr val="000000"/>
                </a:solidFill>
                <a:latin typeface="Segoe UI" panose="020B0502040204020203"/>
                <a:ea typeface="微软雅黑" panose="020B0503020204020204" pitchFamily="34" charset="-122"/>
              </a:rPr>
              <a:t>PART</a:t>
            </a:r>
            <a:r>
              <a:rPr lang="zh-CN" altLang="en-US" dirty="0">
                <a:solidFill>
                  <a:srgbClr val="000000"/>
                </a:solidFill>
                <a:latin typeface="Segoe UI" panose="020B0502040204020203"/>
                <a:ea typeface="微软雅黑" panose="020B0503020204020204" pitchFamily="34" charset="-122"/>
              </a:rPr>
              <a:t> </a:t>
            </a:r>
            <a:r>
              <a:rPr lang="en-US" altLang="zh-CN" dirty="0">
                <a:solidFill>
                  <a:srgbClr val="000000"/>
                </a:solidFill>
                <a:latin typeface="Segoe UI" panose="020B0502040204020203"/>
                <a:ea typeface="微软雅黑" panose="020B0503020204020204" pitchFamily="34" charset="-122"/>
              </a:rPr>
              <a:t>FIVE</a:t>
            </a:r>
            <a:endParaRPr lang="zh-CN" altLang="en-US" dirty="0">
              <a:solidFill>
                <a:srgbClr val="000000"/>
              </a:solidFill>
              <a:latin typeface="Segoe UI" panose="020B0502040204020203"/>
              <a:ea typeface="微软雅黑" panose="020B0503020204020204" pitchFamily="34" charset="-122"/>
            </a:endParaRPr>
          </a:p>
        </p:txBody>
      </p:sp>
      <p:sp>
        <p:nvSpPr>
          <p:cNvPr id="16" name="文本占位符 15"/>
          <p:cNvSpPr>
            <a:spLocks noGrp="1"/>
          </p:cNvSpPr>
          <p:nvPr>
            <p:ph type="body" sz="quarter" idx="24"/>
          </p:nvPr>
        </p:nvSpPr>
        <p:spPr>
          <a:xfrm>
            <a:off x="7466636" y="4181174"/>
            <a:ext cx="1846774" cy="455476"/>
          </a:xfrm>
        </p:spPr>
        <p:txBody>
          <a:bodyPr/>
          <a:lstStyle/>
          <a:p>
            <a:r>
              <a:rPr lang="zh-CN" altLang="en-US" dirty="0">
                <a:solidFill>
                  <a:srgbClr val="000000"/>
                </a:solidFill>
                <a:latin typeface="Segoe UI" panose="020B0502040204020203"/>
                <a:ea typeface="微软雅黑" panose="020B0503020204020204" pitchFamily="34" charset="-122"/>
              </a:rPr>
              <a:t>总结与展望</a:t>
            </a:r>
          </a:p>
        </p:txBody>
      </p:sp>
      <p:sp>
        <p:nvSpPr>
          <p:cNvPr id="17" name="文本占位符 16"/>
          <p:cNvSpPr>
            <a:spLocks noGrp="1"/>
          </p:cNvSpPr>
          <p:nvPr>
            <p:ph type="body" sz="quarter" idx="25"/>
          </p:nvPr>
        </p:nvSpPr>
        <p:spPr>
          <a:xfrm>
            <a:off x="7466636" y="4636650"/>
            <a:ext cx="1846774" cy="455476"/>
          </a:xfrm>
        </p:spPr>
        <p:txBody>
          <a:bodyPr/>
          <a:lstStyle/>
          <a:p>
            <a:r>
              <a:rPr lang="en-US" altLang="zh-CN" dirty="0">
                <a:solidFill>
                  <a:srgbClr val="000000"/>
                </a:solidFill>
                <a:latin typeface="Segoe UI" panose="020B0502040204020203"/>
                <a:ea typeface="微软雅黑" panose="020B0503020204020204" pitchFamily="34" charset="-122"/>
              </a:rPr>
              <a:t>PART</a:t>
            </a:r>
            <a:r>
              <a:rPr lang="zh-CN" altLang="en-US" dirty="0">
                <a:solidFill>
                  <a:srgbClr val="000000"/>
                </a:solidFill>
                <a:latin typeface="Segoe UI" panose="020B0502040204020203"/>
                <a:ea typeface="微软雅黑" panose="020B0503020204020204" pitchFamily="34" charset="-122"/>
              </a:rPr>
              <a:t> </a:t>
            </a:r>
            <a:r>
              <a:rPr lang="en-US" altLang="zh-CN" dirty="0">
                <a:solidFill>
                  <a:srgbClr val="000000"/>
                </a:solidFill>
                <a:latin typeface="Segoe UI" panose="020B0502040204020203"/>
                <a:ea typeface="微软雅黑" panose="020B0503020204020204" pitchFamily="34" charset="-122"/>
              </a:rPr>
              <a:t>FOUR</a:t>
            </a:r>
            <a:endParaRPr lang="zh-CN" altLang="en-US" dirty="0">
              <a:solidFill>
                <a:srgbClr val="000000"/>
              </a:solidFill>
              <a:latin typeface="Segoe UI" panose="020B0502040204020203"/>
              <a:ea typeface="微软雅黑" panose="020B0503020204020204" pitchFamily="34" charset="-122"/>
            </a:endParaRPr>
          </a:p>
        </p:txBody>
      </p:sp>
      <p:sp>
        <p:nvSpPr>
          <p:cNvPr id="18" name="矩形 17"/>
          <p:cNvSpPr/>
          <p:nvPr/>
        </p:nvSpPr>
        <p:spPr>
          <a:xfrm>
            <a:off x="1041666" y="5014774"/>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9" name="矩形 18"/>
          <p:cNvSpPr/>
          <p:nvPr/>
        </p:nvSpPr>
        <p:spPr>
          <a:xfrm>
            <a:off x="3201320" y="5014774"/>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0" name="矩形 19"/>
          <p:cNvSpPr/>
          <p:nvPr/>
        </p:nvSpPr>
        <p:spPr>
          <a:xfrm>
            <a:off x="5565046" y="5014774"/>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1" name="矩形 20"/>
          <p:cNvSpPr/>
          <p:nvPr/>
        </p:nvSpPr>
        <p:spPr>
          <a:xfrm>
            <a:off x="7880433" y="5029997"/>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2" name="矩形 21"/>
          <p:cNvSpPr/>
          <p:nvPr/>
        </p:nvSpPr>
        <p:spPr>
          <a:xfrm>
            <a:off x="9894854" y="5009004"/>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4" name="文本占位符 13"/>
          <p:cNvSpPr>
            <a:spLocks noGrp="1"/>
          </p:cNvSpPr>
          <p:nvPr>
            <p:ph type="body" sz="quarter" idx="13"/>
          </p:nvPr>
        </p:nvSpPr>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THREE  </a:t>
            </a:r>
            <a:r>
              <a:rPr lang="zh-CN" altLang="en-US" sz="2000" b="1" dirty="0">
                <a:solidFill>
                  <a:srgbClr val="000000"/>
                </a:solidFill>
                <a:latin typeface="Segoe UI" panose="020B0502040204020203"/>
                <a:ea typeface="微软雅黑" panose="020B0503020204020204" pitchFamily="34" charset="-122"/>
              </a:rPr>
              <a:t>实验结果</a:t>
            </a:r>
          </a:p>
        </p:txBody>
      </p:sp>
      <p:pic>
        <p:nvPicPr>
          <p:cNvPr id="37"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288998" y="3231458"/>
            <a:ext cx="1886434" cy="123573"/>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3" name="矩形 12"/>
          <p:cNvSpPr/>
          <p:nvPr/>
        </p:nvSpPr>
        <p:spPr>
          <a:xfrm>
            <a:off x="2544910" y="2667978"/>
            <a:ext cx="1415772" cy="461665"/>
          </a:xfrm>
          <a:prstGeom prst="rect">
            <a:avLst/>
          </a:prstGeom>
        </p:spPr>
        <p:txBody>
          <a:bodyPr wrap="none">
            <a:spAutoFit/>
          </a:bodyPr>
          <a:lstStyle/>
          <a:p>
            <a:pPr algn="ctr"/>
            <a:r>
              <a:rPr lang="zh-CN" altLang="en-US" sz="2400" b="1" dirty="0">
                <a:solidFill>
                  <a:srgbClr val="000000"/>
                </a:solidFill>
                <a:latin typeface="Segoe UI" panose="020B0502040204020203"/>
                <a:ea typeface="微软雅黑" panose="020B0503020204020204" pitchFamily="34" charset="-122"/>
              </a:rPr>
              <a:t>效果预览</a:t>
            </a:r>
          </a:p>
        </p:txBody>
      </p:sp>
      <p:sp>
        <p:nvSpPr>
          <p:cNvPr id="14" name="矩形 13"/>
          <p:cNvSpPr/>
          <p:nvPr/>
        </p:nvSpPr>
        <p:spPr>
          <a:xfrm>
            <a:off x="5489805" y="3231458"/>
            <a:ext cx="1886434" cy="123573"/>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5" name="矩形 14"/>
          <p:cNvSpPr/>
          <p:nvPr/>
        </p:nvSpPr>
        <p:spPr>
          <a:xfrm>
            <a:off x="5725135" y="2667978"/>
            <a:ext cx="1415772" cy="830997"/>
          </a:xfrm>
          <a:prstGeom prst="rect">
            <a:avLst/>
          </a:prstGeom>
        </p:spPr>
        <p:txBody>
          <a:bodyPr wrap="none">
            <a:spAutoFit/>
          </a:bodyPr>
          <a:lstStyle/>
          <a:p>
            <a:pPr algn="ctr"/>
            <a:r>
              <a:rPr lang="zh-CN" altLang="en-US" sz="2400" b="1" dirty="0">
                <a:solidFill>
                  <a:srgbClr val="000000"/>
                </a:solidFill>
                <a:latin typeface="Segoe UI" panose="020B0502040204020203"/>
                <a:ea typeface="微软雅黑" panose="020B0503020204020204" pitchFamily="34" charset="-122"/>
              </a:rPr>
              <a:t>缺点分析</a:t>
            </a:r>
          </a:p>
          <a:p>
            <a:pPr algn="ctr"/>
            <a:endParaRPr lang="zh-CN" altLang="en-US" sz="2400" b="1" dirty="0">
              <a:solidFill>
                <a:srgbClr val="000000"/>
              </a:solidFill>
              <a:latin typeface="Segoe UI" panose="020B0502040204020203"/>
              <a:ea typeface="微软雅黑" panose="020B0503020204020204" pitchFamily="34" charset="-122"/>
            </a:endParaRPr>
          </a:p>
        </p:txBody>
      </p:sp>
    </p:spTree>
    <p:extLst>
      <p:ext uri="{BB962C8B-B14F-4D97-AF65-F5344CB8AC3E}">
        <p14:creationId xmlns:p14="http://schemas.microsoft.com/office/powerpoint/2010/main" val="11244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THREE  </a:t>
            </a:r>
            <a:r>
              <a:rPr lang="zh-CN" altLang="en-US" sz="2000" b="1" dirty="0">
                <a:solidFill>
                  <a:srgbClr val="000000"/>
                </a:solidFill>
                <a:latin typeface="Segoe UI" panose="020B0502040204020203"/>
                <a:ea typeface="微软雅黑" panose="020B0503020204020204" pitchFamily="34" charset="-122"/>
              </a:rPr>
              <a:t>实验结果</a:t>
            </a:r>
          </a:p>
        </p:txBody>
      </p:sp>
      <p:pic>
        <p:nvPicPr>
          <p:cNvPr id="37"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 99"/>
          <p:cNvGrpSpPr/>
          <p:nvPr/>
        </p:nvGrpSpPr>
        <p:grpSpPr>
          <a:xfrm>
            <a:off x="961594" y="890846"/>
            <a:ext cx="2300757" cy="509896"/>
            <a:chOff x="910794" y="928946"/>
            <a:chExt cx="2300757" cy="509896"/>
          </a:xfrm>
        </p:grpSpPr>
        <p:sp>
          <p:nvSpPr>
            <p:cNvPr id="9" name="矩形 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0" name="椭圆 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1" name="椭圆 1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6" name="椭圆 15"/>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18" name="矩形 17"/>
          <p:cNvSpPr/>
          <p:nvPr/>
        </p:nvSpPr>
        <p:spPr>
          <a:xfrm>
            <a:off x="1554164" y="950429"/>
            <a:ext cx="1107997"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效果预览</a:t>
            </a:r>
          </a:p>
        </p:txBody>
      </p:sp>
      <p:pic>
        <p:nvPicPr>
          <p:cNvPr id="23" name="Picture 4" descr="QQ截图201406030216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753" y="2802867"/>
            <a:ext cx="59261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23"/>
          <p:cNvSpPr/>
          <p:nvPr/>
        </p:nvSpPr>
        <p:spPr>
          <a:xfrm>
            <a:off x="1219804" y="1641712"/>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视频分割：</a:t>
            </a:r>
          </a:p>
        </p:txBody>
      </p:sp>
    </p:spTree>
    <p:extLst>
      <p:ext uri="{BB962C8B-B14F-4D97-AF65-F5344CB8AC3E}">
        <p14:creationId xmlns:p14="http://schemas.microsoft.com/office/powerpoint/2010/main" val="11295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THREE  </a:t>
            </a:r>
            <a:r>
              <a:rPr lang="zh-CN" altLang="en-US" sz="2000" b="1" dirty="0">
                <a:solidFill>
                  <a:srgbClr val="000000"/>
                </a:solidFill>
                <a:latin typeface="Segoe UI" panose="020B0502040204020203"/>
                <a:ea typeface="微软雅黑" panose="020B0503020204020204" pitchFamily="34" charset="-122"/>
              </a:rPr>
              <a:t>实验结果</a:t>
            </a:r>
          </a:p>
        </p:txBody>
      </p:sp>
      <p:pic>
        <p:nvPicPr>
          <p:cNvPr id="37"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 99"/>
          <p:cNvGrpSpPr/>
          <p:nvPr/>
        </p:nvGrpSpPr>
        <p:grpSpPr>
          <a:xfrm>
            <a:off x="961594" y="890846"/>
            <a:ext cx="2300757" cy="509896"/>
            <a:chOff x="910794" y="928946"/>
            <a:chExt cx="2300757" cy="509896"/>
          </a:xfrm>
        </p:grpSpPr>
        <p:sp>
          <p:nvSpPr>
            <p:cNvPr id="9" name="矩形 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0" name="椭圆 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1" name="椭圆 1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6" name="椭圆 15"/>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18" name="矩形 17"/>
          <p:cNvSpPr/>
          <p:nvPr/>
        </p:nvSpPr>
        <p:spPr>
          <a:xfrm>
            <a:off x="1554164" y="950429"/>
            <a:ext cx="1107997"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效果预览</a:t>
            </a:r>
          </a:p>
        </p:txBody>
      </p:sp>
      <p:sp>
        <p:nvSpPr>
          <p:cNvPr id="12" name="矩形 11"/>
          <p:cNvSpPr/>
          <p:nvPr/>
        </p:nvSpPr>
        <p:spPr>
          <a:xfrm>
            <a:off x="1219804" y="1641712"/>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视频分割：</a:t>
            </a:r>
          </a:p>
        </p:txBody>
      </p:sp>
      <p:pic>
        <p:nvPicPr>
          <p:cNvPr id="13" name="Picture 4" descr="QQ截图20140603021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138" y="2431204"/>
            <a:ext cx="3806825"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QQ截图201406030220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675" y="2418504"/>
            <a:ext cx="3748088"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0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THREE  </a:t>
            </a:r>
            <a:r>
              <a:rPr lang="zh-CN" altLang="en-US" sz="2000" b="1" dirty="0">
                <a:solidFill>
                  <a:srgbClr val="000000"/>
                </a:solidFill>
                <a:latin typeface="Segoe UI" panose="020B0502040204020203"/>
                <a:ea typeface="微软雅黑" panose="020B0503020204020204" pitchFamily="34" charset="-122"/>
              </a:rPr>
              <a:t>实验结果</a:t>
            </a:r>
          </a:p>
        </p:txBody>
      </p:sp>
      <p:pic>
        <p:nvPicPr>
          <p:cNvPr id="37"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 99"/>
          <p:cNvGrpSpPr/>
          <p:nvPr/>
        </p:nvGrpSpPr>
        <p:grpSpPr>
          <a:xfrm>
            <a:off x="961594" y="890846"/>
            <a:ext cx="2300757" cy="509896"/>
            <a:chOff x="910794" y="928946"/>
            <a:chExt cx="2300757" cy="509896"/>
          </a:xfrm>
        </p:grpSpPr>
        <p:sp>
          <p:nvSpPr>
            <p:cNvPr id="9" name="矩形 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0" name="椭圆 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1" name="椭圆 1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6" name="椭圆 15"/>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18" name="矩形 17"/>
          <p:cNvSpPr/>
          <p:nvPr/>
        </p:nvSpPr>
        <p:spPr>
          <a:xfrm>
            <a:off x="1554164" y="950429"/>
            <a:ext cx="1107997"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效果预览</a:t>
            </a:r>
          </a:p>
        </p:txBody>
      </p:sp>
      <p:sp>
        <p:nvSpPr>
          <p:cNvPr id="12" name="矩形 11"/>
          <p:cNvSpPr/>
          <p:nvPr/>
        </p:nvSpPr>
        <p:spPr>
          <a:xfrm>
            <a:off x="1219804" y="1641712"/>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预处理：</a:t>
            </a:r>
          </a:p>
        </p:txBody>
      </p:sp>
      <p:pic>
        <p:nvPicPr>
          <p:cNvPr id="13" name="Picture 3" descr="QQ截图201406030924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040" y="2463739"/>
            <a:ext cx="3783013"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frame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78" y="2487551"/>
            <a:ext cx="3856037"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5"/>
          <p:cNvGrpSpPr>
            <a:grpSpLocks/>
          </p:cNvGrpSpPr>
          <p:nvPr/>
        </p:nvGrpSpPr>
        <p:grpSpPr bwMode="auto">
          <a:xfrm>
            <a:off x="2933540" y="1779526"/>
            <a:ext cx="4197350" cy="2090738"/>
            <a:chOff x="0" y="0"/>
            <a:chExt cx="6610" cy="3294"/>
          </a:xfrm>
        </p:grpSpPr>
        <p:sp>
          <p:nvSpPr>
            <p:cNvPr id="19" name="箭头 206"/>
            <p:cNvSpPr>
              <a:spLocks noChangeShapeType="1"/>
            </p:cNvSpPr>
            <p:nvPr/>
          </p:nvSpPr>
          <p:spPr bwMode="auto">
            <a:xfrm flipH="1">
              <a:off x="0" y="645"/>
              <a:ext cx="2420" cy="2524"/>
            </a:xfrm>
            <a:prstGeom prst="line">
              <a:avLst/>
            </a:prstGeom>
            <a:noFill/>
            <a:ln w="63500" cap="flat"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20" name="AutoShape 7"/>
            <p:cNvSpPr>
              <a:spLocks noChangeArrowheads="1"/>
            </p:cNvSpPr>
            <p:nvPr/>
          </p:nvSpPr>
          <p:spPr bwMode="auto">
            <a:xfrm>
              <a:off x="1524" y="0"/>
              <a:ext cx="2439" cy="605"/>
            </a:xfrm>
            <a:prstGeom prst="flowChartProcess">
              <a:avLst/>
            </a:prstGeom>
            <a:solidFill>
              <a:srgbClr val="CCFFFF"/>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r>
                <a:rPr lang="zh-CN" altLang="en-US">
                  <a:solidFill>
                    <a:srgbClr val="FF0000"/>
                  </a:solidFill>
                </a:rPr>
                <a:t>特征点（x,y）</a:t>
              </a:r>
            </a:p>
          </p:txBody>
        </p:sp>
        <p:sp>
          <p:nvSpPr>
            <p:cNvPr id="21" name="箭头 206"/>
            <p:cNvSpPr>
              <a:spLocks noChangeShapeType="1"/>
            </p:cNvSpPr>
            <p:nvPr/>
          </p:nvSpPr>
          <p:spPr bwMode="auto">
            <a:xfrm>
              <a:off x="3400" y="666"/>
              <a:ext cx="3210" cy="2628"/>
            </a:xfrm>
            <a:prstGeom prst="line">
              <a:avLst/>
            </a:prstGeom>
            <a:noFill/>
            <a:ln w="63500" cap="flat" cmpd="sng">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grpSp>
    </p:spTree>
    <p:extLst>
      <p:ext uri="{BB962C8B-B14F-4D97-AF65-F5344CB8AC3E}">
        <p14:creationId xmlns:p14="http://schemas.microsoft.com/office/powerpoint/2010/main" val="29083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THREE  </a:t>
            </a:r>
            <a:r>
              <a:rPr lang="zh-CN" altLang="en-US" sz="2000" b="1" dirty="0">
                <a:solidFill>
                  <a:srgbClr val="000000"/>
                </a:solidFill>
                <a:latin typeface="Segoe UI" panose="020B0502040204020203"/>
                <a:ea typeface="微软雅黑" panose="020B0503020204020204" pitchFamily="34" charset="-122"/>
              </a:rPr>
              <a:t>实验结果</a:t>
            </a:r>
          </a:p>
        </p:txBody>
      </p:sp>
      <p:pic>
        <p:nvPicPr>
          <p:cNvPr id="37"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 99"/>
          <p:cNvGrpSpPr/>
          <p:nvPr/>
        </p:nvGrpSpPr>
        <p:grpSpPr>
          <a:xfrm>
            <a:off x="961594" y="890846"/>
            <a:ext cx="2300757" cy="509896"/>
            <a:chOff x="910794" y="928946"/>
            <a:chExt cx="2300757" cy="509896"/>
          </a:xfrm>
        </p:grpSpPr>
        <p:sp>
          <p:nvSpPr>
            <p:cNvPr id="9" name="矩形 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0" name="椭圆 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1" name="椭圆 1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6" name="椭圆 15"/>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18" name="矩形 17"/>
          <p:cNvSpPr/>
          <p:nvPr/>
        </p:nvSpPr>
        <p:spPr>
          <a:xfrm>
            <a:off x="1554164" y="950429"/>
            <a:ext cx="1107997"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效果预览</a:t>
            </a:r>
          </a:p>
        </p:txBody>
      </p:sp>
      <p:sp>
        <p:nvSpPr>
          <p:cNvPr id="12" name="矩形 11"/>
          <p:cNvSpPr/>
          <p:nvPr/>
        </p:nvSpPr>
        <p:spPr>
          <a:xfrm>
            <a:off x="1219804" y="1641712"/>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en-US" altLang="zh-CN" sz="2400" dirty="0">
                <a:cs typeface="+mn-ea"/>
              </a:rPr>
              <a:t>Crane</a:t>
            </a:r>
            <a:r>
              <a:rPr lang="zh-CN" altLang="en-US" sz="2400" dirty="0">
                <a:cs typeface="+mn-ea"/>
              </a:rPr>
              <a:t>算法效果：</a:t>
            </a:r>
          </a:p>
        </p:txBody>
      </p:sp>
      <p:pic>
        <p:nvPicPr>
          <p:cNvPr id="13" name="Picture 3" descr="frame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93" y="2839260"/>
            <a:ext cx="3353057" cy="251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frame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416" y="2839260"/>
            <a:ext cx="3351473" cy="2514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箭头 172"/>
          <p:cNvSpPr>
            <a:spLocks noChangeShapeType="1"/>
          </p:cNvSpPr>
          <p:nvPr/>
        </p:nvSpPr>
        <p:spPr bwMode="auto">
          <a:xfrm>
            <a:off x="4109069" y="4117198"/>
            <a:ext cx="1015544" cy="0"/>
          </a:xfrm>
          <a:prstGeom prst="line">
            <a:avLst/>
          </a:prstGeom>
          <a:noFill/>
          <a:ln w="38100" cap="flat" cmpd="sng">
            <a:solidFill>
              <a:srgbClr val="00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Tree>
    <p:extLst>
      <p:ext uri="{BB962C8B-B14F-4D97-AF65-F5344CB8AC3E}">
        <p14:creationId xmlns:p14="http://schemas.microsoft.com/office/powerpoint/2010/main" val="221584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THREE  </a:t>
            </a:r>
            <a:r>
              <a:rPr lang="zh-CN" altLang="en-US" sz="2000" b="1" dirty="0">
                <a:solidFill>
                  <a:srgbClr val="000000"/>
                </a:solidFill>
                <a:latin typeface="Segoe UI" panose="020B0502040204020203"/>
                <a:ea typeface="微软雅黑" panose="020B0503020204020204" pitchFamily="34" charset="-122"/>
              </a:rPr>
              <a:t>实验结果</a:t>
            </a:r>
          </a:p>
        </p:txBody>
      </p:sp>
      <p:pic>
        <p:nvPicPr>
          <p:cNvPr id="37"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 99"/>
          <p:cNvGrpSpPr/>
          <p:nvPr/>
        </p:nvGrpSpPr>
        <p:grpSpPr>
          <a:xfrm>
            <a:off x="961594" y="890846"/>
            <a:ext cx="2300757" cy="509896"/>
            <a:chOff x="910794" y="928946"/>
            <a:chExt cx="2300757" cy="509896"/>
          </a:xfrm>
        </p:grpSpPr>
        <p:sp>
          <p:nvSpPr>
            <p:cNvPr id="9" name="矩形 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0" name="椭圆 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1" name="椭圆 1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6" name="椭圆 15"/>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18" name="矩形 17"/>
          <p:cNvSpPr/>
          <p:nvPr/>
        </p:nvSpPr>
        <p:spPr>
          <a:xfrm>
            <a:off x="1554164" y="950429"/>
            <a:ext cx="1107997"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效果预览</a:t>
            </a:r>
          </a:p>
        </p:txBody>
      </p:sp>
      <p:sp>
        <p:nvSpPr>
          <p:cNvPr id="19" name="矩形 18"/>
          <p:cNvSpPr/>
          <p:nvPr/>
        </p:nvSpPr>
        <p:spPr>
          <a:xfrm>
            <a:off x="1219804" y="1641712"/>
            <a:ext cx="3449985" cy="581057"/>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视频效果：</a:t>
            </a:r>
          </a:p>
        </p:txBody>
      </p:sp>
      <p:grpSp>
        <p:nvGrpSpPr>
          <p:cNvPr id="20" name="Group 3"/>
          <p:cNvGrpSpPr>
            <a:grpSpLocks/>
          </p:cNvGrpSpPr>
          <p:nvPr/>
        </p:nvGrpSpPr>
        <p:grpSpPr bwMode="auto">
          <a:xfrm>
            <a:off x="3200400" y="2802867"/>
            <a:ext cx="4042262" cy="1569425"/>
            <a:chOff x="1146" y="1125"/>
            <a:chExt cx="3816" cy="1618"/>
          </a:xfrm>
        </p:grpSpPr>
        <p:sp>
          <p:nvSpPr>
            <p:cNvPr id="21" name="Text Box 4"/>
            <p:cNvSpPr txBox="1">
              <a:spLocks noChangeArrowheads="1"/>
            </p:cNvSpPr>
            <p:nvPr/>
          </p:nvSpPr>
          <p:spPr bwMode="auto">
            <a:xfrm>
              <a:off x="1146" y="1125"/>
              <a:ext cx="3461"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dirty="0">
                  <a:hlinkClick r:id="rId3" action="ppaction://hlinkfile"/>
                </a:rPr>
                <a:t>处理前视频</a:t>
              </a:r>
              <a:endParaRPr lang="zh-CN" altLang="en-US" sz="2400" dirty="0"/>
            </a:p>
          </p:txBody>
        </p:sp>
        <p:sp>
          <p:nvSpPr>
            <p:cNvPr id="22" name="Text Box 5"/>
            <p:cNvSpPr txBox="1">
              <a:spLocks noChangeArrowheads="1"/>
            </p:cNvSpPr>
            <p:nvPr/>
          </p:nvSpPr>
          <p:spPr bwMode="auto">
            <a:xfrm>
              <a:off x="1188" y="2023"/>
              <a:ext cx="377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a:solidFill>
                    <a:srgbClr val="111111"/>
                  </a:solidFill>
                  <a:hlinkClick r:id="rId4" action="ppaction://hlinkfile"/>
                </a:rPr>
                <a:t>处理后视频</a:t>
              </a:r>
            </a:p>
          </p:txBody>
        </p:sp>
      </p:grpSp>
    </p:spTree>
    <p:extLst>
      <p:ext uri="{BB962C8B-B14F-4D97-AF65-F5344CB8AC3E}">
        <p14:creationId xmlns:p14="http://schemas.microsoft.com/office/powerpoint/2010/main" val="113091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THREE  </a:t>
            </a:r>
            <a:r>
              <a:rPr lang="zh-CN" altLang="en-US" sz="2000" b="1" dirty="0">
                <a:solidFill>
                  <a:srgbClr val="000000"/>
                </a:solidFill>
                <a:latin typeface="Segoe UI" panose="020B0502040204020203"/>
                <a:ea typeface="微软雅黑" panose="020B0503020204020204" pitchFamily="34" charset="-122"/>
              </a:rPr>
              <a:t>实验结果</a:t>
            </a:r>
          </a:p>
        </p:txBody>
      </p:sp>
      <p:pic>
        <p:nvPicPr>
          <p:cNvPr id="37"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 99"/>
          <p:cNvGrpSpPr/>
          <p:nvPr/>
        </p:nvGrpSpPr>
        <p:grpSpPr>
          <a:xfrm>
            <a:off x="961594" y="890846"/>
            <a:ext cx="2300757" cy="509896"/>
            <a:chOff x="910794" y="928946"/>
            <a:chExt cx="2300757" cy="509896"/>
          </a:xfrm>
        </p:grpSpPr>
        <p:sp>
          <p:nvSpPr>
            <p:cNvPr id="9" name="矩形 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0" name="椭圆 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1" name="椭圆 1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6" name="椭圆 15"/>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7" name="椭圆 16"/>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18" name="矩形 17"/>
          <p:cNvSpPr/>
          <p:nvPr/>
        </p:nvSpPr>
        <p:spPr>
          <a:xfrm>
            <a:off x="1554164" y="950429"/>
            <a:ext cx="1107997"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缺点分析</a:t>
            </a:r>
          </a:p>
        </p:txBody>
      </p:sp>
      <p:sp>
        <p:nvSpPr>
          <p:cNvPr id="19" name="矩形 18"/>
          <p:cNvSpPr/>
          <p:nvPr/>
        </p:nvSpPr>
        <p:spPr>
          <a:xfrm>
            <a:off x="1219804" y="1641712"/>
            <a:ext cx="7491059" cy="1200329"/>
          </a:xfrm>
          <a:prstGeom prst="rect">
            <a:avLst/>
          </a:prstGeom>
        </p:spPr>
        <p:txBody>
          <a:bodyPr wrap="square">
            <a:spAutoFit/>
          </a:bodyPr>
          <a:lstStyle/>
          <a:p>
            <a:pPr marL="342900" indent="-342900">
              <a:lnSpc>
                <a:spcPct val="150000"/>
              </a:lnSpc>
              <a:spcBef>
                <a:spcPts val="600"/>
              </a:spcBef>
              <a:spcAft>
                <a:spcPts val="1200"/>
              </a:spcAft>
              <a:buFont typeface="Wingdings" panose="05000000000000000000" pitchFamily="2" charset="2"/>
              <a:buChar char="Ø"/>
            </a:pPr>
            <a:r>
              <a:rPr lang="zh-CN" altLang="en-US" sz="2400" dirty="0">
                <a:cs typeface="+mn-ea"/>
              </a:rPr>
              <a:t>效果与原作者的还相差甚远，导致这样的原因有以下几点：</a:t>
            </a:r>
          </a:p>
        </p:txBody>
      </p:sp>
      <p:sp>
        <p:nvSpPr>
          <p:cNvPr id="15" name="矩形 14"/>
          <p:cNvSpPr/>
          <p:nvPr/>
        </p:nvSpPr>
        <p:spPr>
          <a:xfrm>
            <a:off x="2662161" y="2842041"/>
            <a:ext cx="3062715" cy="2427716"/>
          </a:xfrm>
          <a:prstGeom prst="rect">
            <a:avLst/>
          </a:prstGeom>
        </p:spPr>
        <p:txBody>
          <a:bodyPr wrap="square">
            <a:spAutoFit/>
          </a:bodyPr>
          <a:lstStyle/>
          <a:p>
            <a:pPr marL="342900" indent="-342900">
              <a:lnSpc>
                <a:spcPct val="150000"/>
              </a:lnSpc>
              <a:spcBef>
                <a:spcPct val="100000"/>
              </a:spcBef>
              <a:buFont typeface="Arial" panose="020B0604020202020204" pitchFamily="34" charset="0"/>
              <a:buChar char="•"/>
            </a:pPr>
            <a:r>
              <a:rPr lang="zh-CN" altLang="en-US" sz="2400" dirty="0"/>
              <a:t>实验负样本过少</a:t>
            </a:r>
            <a:endParaRPr lang="en-US" altLang="zh-CN" sz="2400" dirty="0"/>
          </a:p>
          <a:p>
            <a:pPr marL="342900" indent="-342900">
              <a:lnSpc>
                <a:spcPct val="150000"/>
              </a:lnSpc>
              <a:spcBef>
                <a:spcPct val="100000"/>
              </a:spcBef>
              <a:buFont typeface="Arial" panose="020B0604020202020204" pitchFamily="34" charset="0"/>
              <a:buChar char="•"/>
            </a:pPr>
            <a:r>
              <a:rPr lang="zh-CN" altLang="en-US" sz="2400" dirty="0"/>
              <a:t>特征提取不够多</a:t>
            </a:r>
            <a:endParaRPr lang="en-US" altLang="zh-CN" sz="2400" dirty="0"/>
          </a:p>
          <a:p>
            <a:pPr marL="342900" indent="-342900">
              <a:lnSpc>
                <a:spcPct val="150000"/>
              </a:lnSpc>
              <a:spcBef>
                <a:spcPct val="100000"/>
              </a:spcBef>
              <a:buFont typeface="Arial" panose="020B0604020202020204" pitchFamily="34" charset="0"/>
              <a:buChar char="•"/>
            </a:pPr>
            <a:r>
              <a:rPr lang="zh-CN" altLang="en-US" sz="2400" dirty="0"/>
              <a:t>阈值选取不够智能</a:t>
            </a:r>
          </a:p>
        </p:txBody>
      </p:sp>
    </p:spTree>
    <p:extLst>
      <p:ext uri="{BB962C8B-B14F-4D97-AF65-F5344CB8AC3E}">
        <p14:creationId xmlns:p14="http://schemas.microsoft.com/office/powerpoint/2010/main" val="92836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4335602" y="3009738"/>
            <a:ext cx="7539792" cy="1074822"/>
          </a:xfrm>
        </p:spPr>
        <p:txBody>
          <a:bodyPr/>
          <a:lstStyle/>
          <a:p>
            <a:r>
              <a:rPr kumimoji="1" lang="zh-CN" altLang="en-US" dirty="0"/>
              <a:t>总结与展望</a:t>
            </a:r>
          </a:p>
        </p:txBody>
      </p:sp>
      <p:sp>
        <p:nvSpPr>
          <p:cNvPr id="4" name="文本占位符 3"/>
          <p:cNvSpPr>
            <a:spLocks noGrp="1"/>
          </p:cNvSpPr>
          <p:nvPr>
            <p:ph type="body" sz="quarter" idx="12"/>
          </p:nvPr>
        </p:nvSpPr>
        <p:spPr>
          <a:xfrm>
            <a:off x="4335602" y="4084558"/>
            <a:ext cx="7539792" cy="707725"/>
          </a:xfrm>
        </p:spPr>
        <p:txBody>
          <a:bodyPr/>
          <a:lstStyle/>
          <a:p>
            <a:r>
              <a:rPr kumimoji="1" lang="en-US" altLang="zh-CN" dirty="0"/>
              <a:t>PART</a:t>
            </a:r>
            <a:r>
              <a:rPr kumimoji="1" lang="zh-CN" altLang="en-US" dirty="0"/>
              <a:t> </a:t>
            </a:r>
            <a:r>
              <a:rPr kumimoji="1" lang="en-US" altLang="zh-CN" dirty="0"/>
              <a:t>FOUR</a:t>
            </a:r>
            <a:endParaRPr kumimoji="1" lang="zh-CN" altLang="en-US" dirty="0"/>
          </a:p>
        </p:txBody>
      </p:sp>
      <p:sp>
        <p:nvSpPr>
          <p:cNvPr id="9" name="文本占位符 7"/>
          <p:cNvSpPr txBox="1"/>
          <p:nvPr/>
        </p:nvSpPr>
        <p:spPr>
          <a:xfrm>
            <a:off x="285287" y="4118654"/>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solidFill>
                  <a:schemeClr val="bg1">
                    <a:lumMod val="50000"/>
                  </a:schemeClr>
                </a:solidFill>
              </a:rPr>
              <a:t>引言</a:t>
            </a:r>
          </a:p>
        </p:txBody>
      </p:sp>
      <p:sp>
        <p:nvSpPr>
          <p:cNvPr id="10" name="文本占位符 8"/>
          <p:cNvSpPr txBox="1"/>
          <p:nvPr/>
        </p:nvSpPr>
        <p:spPr>
          <a:xfrm>
            <a:off x="285287" y="4574130"/>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ONE</a:t>
            </a:r>
          </a:p>
        </p:txBody>
      </p:sp>
      <p:sp>
        <p:nvSpPr>
          <p:cNvPr id="11" name="矩形 10"/>
          <p:cNvSpPr/>
          <p:nvPr/>
        </p:nvSpPr>
        <p:spPr>
          <a:xfrm>
            <a:off x="669252" y="4969237"/>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2" name="文本占位符 9"/>
          <p:cNvSpPr txBox="1"/>
          <p:nvPr/>
        </p:nvSpPr>
        <p:spPr>
          <a:xfrm>
            <a:off x="2022836" y="4118654"/>
            <a:ext cx="2224878"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Crane</a:t>
            </a:r>
            <a:r>
              <a:rPr lang="zh-CN" altLang="en-US" dirty="0">
                <a:solidFill>
                  <a:schemeClr val="bg1">
                    <a:lumMod val="50000"/>
                  </a:schemeClr>
                </a:solidFill>
              </a:rPr>
              <a:t>算法的实现</a:t>
            </a:r>
          </a:p>
        </p:txBody>
      </p:sp>
      <p:sp>
        <p:nvSpPr>
          <p:cNvPr id="13" name="文本占位符 10"/>
          <p:cNvSpPr txBox="1"/>
          <p:nvPr/>
        </p:nvSpPr>
        <p:spPr>
          <a:xfrm>
            <a:off x="2219949" y="4593998"/>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TWO</a:t>
            </a:r>
          </a:p>
        </p:txBody>
      </p:sp>
      <p:sp>
        <p:nvSpPr>
          <p:cNvPr id="14" name="矩形 13"/>
          <p:cNvSpPr/>
          <p:nvPr/>
        </p:nvSpPr>
        <p:spPr>
          <a:xfrm>
            <a:off x="2593416" y="4988718"/>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文本占位符 11"/>
          <p:cNvSpPr txBox="1"/>
          <p:nvPr/>
        </p:nvSpPr>
        <p:spPr>
          <a:xfrm>
            <a:off x="9877978" y="4118654"/>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致谢</a:t>
            </a:r>
          </a:p>
        </p:txBody>
      </p:sp>
      <p:sp>
        <p:nvSpPr>
          <p:cNvPr id="19" name="文本占位符 12"/>
          <p:cNvSpPr txBox="1"/>
          <p:nvPr/>
        </p:nvSpPr>
        <p:spPr>
          <a:xfrm>
            <a:off x="9873951" y="4574130"/>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FIVE</a:t>
            </a:r>
            <a:endParaRPr lang="zh-CN" altLang="en-US" dirty="0"/>
          </a:p>
        </p:txBody>
      </p:sp>
      <p:sp>
        <p:nvSpPr>
          <p:cNvPr id="20" name="矩形 19"/>
          <p:cNvSpPr/>
          <p:nvPr/>
        </p:nvSpPr>
        <p:spPr>
          <a:xfrm>
            <a:off x="10304152" y="4966104"/>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1" name="矩形 20"/>
          <p:cNvSpPr/>
          <p:nvPr/>
        </p:nvSpPr>
        <p:spPr>
          <a:xfrm>
            <a:off x="6899314" y="4924156"/>
            <a:ext cx="2412366" cy="109581"/>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2" name="文本占位符 9"/>
          <p:cNvSpPr txBox="1"/>
          <p:nvPr/>
        </p:nvSpPr>
        <p:spPr>
          <a:xfrm>
            <a:off x="4247714" y="4118654"/>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solidFill>
                  <a:schemeClr val="bg1">
                    <a:lumMod val="50000"/>
                  </a:schemeClr>
                </a:solidFill>
              </a:rPr>
              <a:t>实验结果</a:t>
            </a:r>
          </a:p>
        </p:txBody>
      </p:sp>
      <p:sp>
        <p:nvSpPr>
          <p:cNvPr id="23" name="文本占位符 10"/>
          <p:cNvSpPr txBox="1"/>
          <p:nvPr/>
        </p:nvSpPr>
        <p:spPr>
          <a:xfrm>
            <a:off x="4247714" y="4574130"/>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THREE</a:t>
            </a:r>
          </a:p>
        </p:txBody>
      </p:sp>
      <p:sp>
        <p:nvSpPr>
          <p:cNvPr id="24" name="矩形 23"/>
          <p:cNvSpPr/>
          <p:nvPr/>
        </p:nvSpPr>
        <p:spPr>
          <a:xfrm>
            <a:off x="4649134" y="4967477"/>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pic>
        <p:nvPicPr>
          <p:cNvPr id="25" name="Picture 2" descr="D:\Documents\Downloads\NJUST答辩模板\底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2" y="-559161"/>
            <a:ext cx="12180606" cy="2432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占位符 1"/>
          <p:cNvSpPr>
            <a:spLocks noGrp="1"/>
          </p:cNvSpPr>
          <p:nvPr>
            <p:ph type="body" sz="quarter" idx="4294967295"/>
          </p:nvPr>
        </p:nvSpPr>
        <p:spPr>
          <a:xfrm>
            <a:off x="253900" y="268259"/>
            <a:ext cx="3825433"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FOUR  </a:t>
            </a:r>
            <a:r>
              <a:rPr lang="zh-CN" altLang="en-US" sz="2000" b="1" dirty="0">
                <a:solidFill>
                  <a:srgbClr val="000000"/>
                </a:solidFill>
                <a:latin typeface="Segoe UI" panose="020B0502040204020203"/>
                <a:ea typeface="微软雅黑" panose="020B0503020204020204" pitchFamily="34" charset="-122"/>
              </a:rPr>
              <a:t>总结与展望</a:t>
            </a:r>
          </a:p>
        </p:txBody>
      </p:sp>
      <p:sp>
        <p:nvSpPr>
          <p:cNvPr id="15" name="矩形 14"/>
          <p:cNvSpPr/>
          <p:nvPr/>
        </p:nvSpPr>
        <p:spPr>
          <a:xfrm>
            <a:off x="1163522" y="1020130"/>
            <a:ext cx="7226500" cy="4951965"/>
          </a:xfrm>
          <a:prstGeom prst="rect">
            <a:avLst/>
          </a:prstGeom>
        </p:spPr>
        <p:txBody>
          <a:bodyPr wrap="square" lIns="108000" tIns="0" rIns="108000" bIns="0">
            <a:noAutofit/>
          </a:bodyPr>
          <a:lstStyle/>
          <a:p>
            <a:pPr marL="342900" lvl="1" indent="-342900">
              <a:lnSpc>
                <a:spcPct val="150000"/>
              </a:lnSpc>
              <a:spcBef>
                <a:spcPts val="600"/>
              </a:spcBef>
              <a:spcAft>
                <a:spcPts val="1200"/>
              </a:spcAft>
              <a:buFont typeface="Wingdings" panose="05000000000000000000" pitchFamily="2" charset="2"/>
              <a:buChar char="Ø"/>
            </a:pPr>
            <a:r>
              <a:rPr lang="zh-CN" altLang="en-US" sz="2400" dirty="0">
                <a:cs typeface="+mn-ea"/>
              </a:rPr>
              <a:t>总结</a:t>
            </a:r>
            <a:endParaRPr lang="en-US" altLang="zh-CN" sz="2400" dirty="0">
              <a:cs typeface="+mn-ea"/>
            </a:endParaRPr>
          </a:p>
          <a:p>
            <a:pPr marL="800100" lvl="2" indent="-342900">
              <a:lnSpc>
                <a:spcPct val="150000"/>
              </a:lnSpc>
              <a:buFont typeface="Arial" panose="020B0604020202020204" pitchFamily="34" charset="0"/>
              <a:buChar char="•"/>
            </a:pPr>
            <a:r>
              <a:rPr lang="zh-CN" altLang="en-US" sz="2000" dirty="0"/>
              <a:t>本次毕业设计完成了</a:t>
            </a:r>
            <a:r>
              <a:rPr lang="en-US" altLang="zh-CN" sz="2000" dirty="0"/>
              <a:t>Crane</a:t>
            </a:r>
            <a:r>
              <a:rPr lang="zh-CN" altLang="en-US" sz="2000" dirty="0"/>
              <a:t>算法的实现，该方法基于对负样本的挖掘采集，来标注出正样本的目标所在，思想很新颖，方法也很简单。</a:t>
            </a:r>
            <a:endParaRPr lang="en-US" altLang="zh-CN" sz="2000" dirty="0"/>
          </a:p>
          <a:p>
            <a:pPr marL="800100" lvl="2" indent="-342900">
              <a:lnSpc>
                <a:spcPct val="150000"/>
              </a:lnSpc>
              <a:buFont typeface="Arial" panose="020B0604020202020204" pitchFamily="34" charset="0"/>
              <a:buChar char="•"/>
            </a:pPr>
            <a:r>
              <a:rPr lang="zh-CN" altLang="en-US" sz="2000" dirty="0"/>
              <a:t>虽然实验结果不是非常精确，与原作者的算法还有一定差距，但是通过本次毕业设计，对视频与图像分析领域有了一个深入的了解，也学习了很多视频与图像领域的经典算法。对于在数字图像处理领域还未入门的我受益匪浅。</a:t>
            </a:r>
            <a:endParaRPr lang="en-US" altLang="zh-CN" sz="2000" dirty="0"/>
          </a:p>
          <a:p>
            <a:pPr marL="342900" lvl="1" indent="-342900">
              <a:lnSpc>
                <a:spcPct val="150000"/>
              </a:lnSpc>
              <a:spcBef>
                <a:spcPts val="600"/>
              </a:spcBef>
              <a:spcAft>
                <a:spcPts val="1200"/>
              </a:spcAft>
              <a:buFont typeface="Wingdings" panose="05000000000000000000" pitchFamily="2" charset="2"/>
              <a:buChar char="Ø"/>
            </a:pPr>
            <a:r>
              <a:rPr lang="zh-CN" altLang="en-US" sz="2400" dirty="0">
                <a:cs typeface="+mn-ea"/>
              </a:rPr>
              <a:t>展望</a:t>
            </a:r>
            <a:endParaRPr lang="en-US" altLang="zh-CN" sz="2400" dirty="0">
              <a:cs typeface="+mn-ea"/>
            </a:endParaRPr>
          </a:p>
          <a:p>
            <a:pPr marL="457200" lvl="2">
              <a:spcBef>
                <a:spcPts val="600"/>
              </a:spcBef>
              <a:spcAft>
                <a:spcPts val="1200"/>
              </a:spcAft>
            </a:pPr>
            <a:r>
              <a:rPr lang="zh-CN" altLang="en-US" sz="2000" dirty="0"/>
              <a:t>增加训练样本，优化代码，进一步提高算法的性能。</a:t>
            </a:r>
            <a:endParaRPr lang="en-US" altLang="zh-CN" sz="2000" dirty="0"/>
          </a:p>
        </p:txBody>
      </p:sp>
    </p:spTree>
    <p:extLst>
      <p:ext uri="{BB962C8B-B14F-4D97-AF65-F5344CB8AC3E}">
        <p14:creationId xmlns:p14="http://schemas.microsoft.com/office/powerpoint/2010/main" val="321685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6468248" y="3061499"/>
            <a:ext cx="7539792" cy="1074822"/>
          </a:xfrm>
        </p:spPr>
        <p:txBody>
          <a:bodyPr/>
          <a:lstStyle/>
          <a:p>
            <a:r>
              <a:rPr kumimoji="1" lang="zh-CN" altLang="en-US" dirty="0"/>
              <a:t>致谢</a:t>
            </a:r>
          </a:p>
        </p:txBody>
      </p:sp>
      <p:sp>
        <p:nvSpPr>
          <p:cNvPr id="4" name="文本占位符 3"/>
          <p:cNvSpPr>
            <a:spLocks noGrp="1"/>
          </p:cNvSpPr>
          <p:nvPr>
            <p:ph type="body" sz="quarter" idx="12"/>
          </p:nvPr>
        </p:nvSpPr>
        <p:spPr>
          <a:xfrm>
            <a:off x="6468248" y="4136319"/>
            <a:ext cx="7539792" cy="707725"/>
          </a:xfrm>
        </p:spPr>
        <p:txBody>
          <a:bodyPr/>
          <a:lstStyle/>
          <a:p>
            <a:r>
              <a:rPr kumimoji="1" lang="en-US" altLang="zh-CN" dirty="0"/>
              <a:t>PART</a:t>
            </a:r>
            <a:r>
              <a:rPr kumimoji="1" lang="zh-CN" altLang="en-US" dirty="0"/>
              <a:t> </a:t>
            </a:r>
            <a:r>
              <a:rPr kumimoji="1" lang="en-US" altLang="zh-CN" dirty="0"/>
              <a:t>FIVE</a:t>
            </a:r>
            <a:endParaRPr kumimoji="1" lang="zh-CN" altLang="en-US" dirty="0"/>
          </a:p>
        </p:txBody>
      </p:sp>
      <p:sp>
        <p:nvSpPr>
          <p:cNvPr id="7" name="矩形 6"/>
          <p:cNvSpPr/>
          <p:nvPr/>
        </p:nvSpPr>
        <p:spPr>
          <a:xfrm>
            <a:off x="9031960" y="4972158"/>
            <a:ext cx="2412366" cy="1133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9" name="文本占位符 7"/>
          <p:cNvSpPr txBox="1"/>
          <p:nvPr/>
        </p:nvSpPr>
        <p:spPr>
          <a:xfrm>
            <a:off x="333275" y="4133300"/>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solidFill>
                  <a:schemeClr val="bg1">
                    <a:lumMod val="50000"/>
                  </a:schemeClr>
                </a:solidFill>
              </a:rPr>
              <a:t>引言</a:t>
            </a:r>
          </a:p>
        </p:txBody>
      </p:sp>
      <p:sp>
        <p:nvSpPr>
          <p:cNvPr id="10" name="文本占位符 8"/>
          <p:cNvSpPr txBox="1"/>
          <p:nvPr/>
        </p:nvSpPr>
        <p:spPr>
          <a:xfrm>
            <a:off x="333275" y="4588776"/>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ONE</a:t>
            </a:r>
          </a:p>
        </p:txBody>
      </p:sp>
      <p:sp>
        <p:nvSpPr>
          <p:cNvPr id="11" name="矩形 10"/>
          <p:cNvSpPr/>
          <p:nvPr/>
        </p:nvSpPr>
        <p:spPr>
          <a:xfrm>
            <a:off x="717240" y="4983883"/>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2" name="文本占位符 9"/>
          <p:cNvSpPr txBox="1"/>
          <p:nvPr/>
        </p:nvSpPr>
        <p:spPr>
          <a:xfrm>
            <a:off x="2076871" y="4138130"/>
            <a:ext cx="2228905" cy="490585"/>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Crane</a:t>
            </a:r>
            <a:r>
              <a:rPr lang="zh-CN" altLang="en-US" dirty="0">
                <a:solidFill>
                  <a:schemeClr val="bg1">
                    <a:lumMod val="50000"/>
                  </a:schemeClr>
                </a:solidFill>
              </a:rPr>
              <a:t>算法的实现</a:t>
            </a:r>
          </a:p>
        </p:txBody>
      </p:sp>
      <p:sp>
        <p:nvSpPr>
          <p:cNvPr id="13" name="文本占位符 10"/>
          <p:cNvSpPr txBox="1"/>
          <p:nvPr/>
        </p:nvSpPr>
        <p:spPr>
          <a:xfrm>
            <a:off x="2267937" y="4608644"/>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TWO</a:t>
            </a:r>
          </a:p>
        </p:txBody>
      </p:sp>
      <p:sp>
        <p:nvSpPr>
          <p:cNvPr id="14" name="矩形 13"/>
          <p:cNvSpPr/>
          <p:nvPr/>
        </p:nvSpPr>
        <p:spPr>
          <a:xfrm>
            <a:off x="2641404" y="5003364"/>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5" name="文本占位符 15"/>
          <p:cNvSpPr txBox="1"/>
          <p:nvPr/>
        </p:nvSpPr>
        <p:spPr>
          <a:xfrm>
            <a:off x="6423223" y="4169039"/>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solidFill>
                  <a:schemeClr val="bg1">
                    <a:lumMod val="50000"/>
                  </a:schemeClr>
                </a:solidFill>
              </a:rPr>
              <a:t>总结与展望</a:t>
            </a:r>
          </a:p>
        </p:txBody>
      </p:sp>
      <p:sp>
        <p:nvSpPr>
          <p:cNvPr id="16" name="文本占位符 16"/>
          <p:cNvSpPr txBox="1"/>
          <p:nvPr/>
        </p:nvSpPr>
        <p:spPr>
          <a:xfrm>
            <a:off x="6423223" y="4624515"/>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FOUR</a:t>
            </a:r>
          </a:p>
        </p:txBody>
      </p:sp>
      <p:sp>
        <p:nvSpPr>
          <p:cNvPr id="17" name="矩形 16"/>
          <p:cNvSpPr/>
          <p:nvPr/>
        </p:nvSpPr>
        <p:spPr>
          <a:xfrm>
            <a:off x="6837020" y="5017862"/>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18" name="文本占位符 9"/>
          <p:cNvSpPr txBox="1"/>
          <p:nvPr/>
        </p:nvSpPr>
        <p:spPr>
          <a:xfrm>
            <a:off x="4581690" y="4170295"/>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solidFill>
                  <a:schemeClr val="bg1">
                    <a:lumMod val="50000"/>
                  </a:schemeClr>
                </a:solidFill>
              </a:rPr>
              <a:t>实验结果</a:t>
            </a:r>
          </a:p>
        </p:txBody>
      </p:sp>
      <p:sp>
        <p:nvSpPr>
          <p:cNvPr id="19" name="文本占位符 10"/>
          <p:cNvSpPr txBox="1"/>
          <p:nvPr/>
        </p:nvSpPr>
        <p:spPr>
          <a:xfrm>
            <a:off x="4581690" y="4625771"/>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THREE</a:t>
            </a:r>
          </a:p>
        </p:txBody>
      </p:sp>
      <p:sp>
        <p:nvSpPr>
          <p:cNvPr id="20" name="矩形 19"/>
          <p:cNvSpPr/>
          <p:nvPr/>
        </p:nvSpPr>
        <p:spPr>
          <a:xfrm>
            <a:off x="4983110" y="5019118"/>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pic>
        <p:nvPicPr>
          <p:cNvPr id="21" name="Picture 2" descr="D:\Documents\Downloads\NJUST答辩模板\底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2" y="-559161"/>
            <a:ext cx="12180606" cy="2432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645916" y="3030233"/>
            <a:ext cx="7539792" cy="1074822"/>
          </a:xfrm>
        </p:spPr>
        <p:txBody>
          <a:bodyPr/>
          <a:lstStyle/>
          <a:p>
            <a:r>
              <a:rPr kumimoji="1" lang="zh-CN" altLang="en-US" dirty="0"/>
              <a:t>引言</a:t>
            </a:r>
          </a:p>
        </p:txBody>
      </p:sp>
      <p:sp>
        <p:nvSpPr>
          <p:cNvPr id="4" name="文本占位符 3"/>
          <p:cNvSpPr>
            <a:spLocks noGrp="1"/>
          </p:cNvSpPr>
          <p:nvPr>
            <p:ph type="body" sz="quarter" idx="12"/>
          </p:nvPr>
        </p:nvSpPr>
        <p:spPr>
          <a:xfrm>
            <a:off x="-1645916" y="4105053"/>
            <a:ext cx="7539792" cy="707725"/>
          </a:xfrm>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917796" y="4940892"/>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17" name="文本占位符 7"/>
          <p:cNvSpPr txBox="1"/>
          <p:nvPr/>
        </p:nvSpPr>
        <p:spPr>
          <a:xfrm>
            <a:off x="4101956" y="4119671"/>
            <a:ext cx="2306851" cy="509080"/>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算法实现</a:t>
            </a:r>
          </a:p>
        </p:txBody>
      </p:sp>
      <p:sp>
        <p:nvSpPr>
          <p:cNvPr id="18" name="文本占位符 8"/>
          <p:cNvSpPr txBox="1"/>
          <p:nvPr/>
        </p:nvSpPr>
        <p:spPr>
          <a:xfrm>
            <a:off x="4322656" y="4575147"/>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TWO</a:t>
            </a:r>
            <a:endParaRPr lang="zh-CN" altLang="en-US" dirty="0"/>
          </a:p>
        </p:txBody>
      </p:sp>
      <p:sp>
        <p:nvSpPr>
          <p:cNvPr id="19" name="文本占位符 9"/>
          <p:cNvSpPr txBox="1"/>
          <p:nvPr/>
        </p:nvSpPr>
        <p:spPr>
          <a:xfrm>
            <a:off x="6027279" y="4118298"/>
            <a:ext cx="2306851"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模型训练以及结果</a:t>
            </a:r>
          </a:p>
        </p:txBody>
      </p:sp>
      <p:sp>
        <p:nvSpPr>
          <p:cNvPr id="20" name="文本占位符 10"/>
          <p:cNvSpPr txBox="1"/>
          <p:nvPr/>
        </p:nvSpPr>
        <p:spPr>
          <a:xfrm>
            <a:off x="6257318" y="4595015"/>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THREE</a:t>
            </a:r>
            <a:endParaRPr lang="zh-CN" altLang="en-US" dirty="0"/>
          </a:p>
        </p:txBody>
      </p:sp>
      <p:sp>
        <p:nvSpPr>
          <p:cNvPr id="21" name="文本占位符 11"/>
          <p:cNvSpPr txBox="1"/>
          <p:nvPr/>
        </p:nvSpPr>
        <p:spPr>
          <a:xfrm>
            <a:off x="9869924" y="4089251"/>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致谢</a:t>
            </a:r>
          </a:p>
        </p:txBody>
      </p:sp>
      <p:sp>
        <p:nvSpPr>
          <p:cNvPr id="22" name="文本占位符 12"/>
          <p:cNvSpPr txBox="1"/>
          <p:nvPr/>
        </p:nvSpPr>
        <p:spPr>
          <a:xfrm>
            <a:off x="9865897" y="4592773"/>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FIVE</a:t>
            </a:r>
            <a:endParaRPr lang="zh-CN" altLang="en-US" dirty="0"/>
          </a:p>
        </p:txBody>
      </p:sp>
      <p:sp>
        <p:nvSpPr>
          <p:cNvPr id="25" name="文本占位符 15"/>
          <p:cNvSpPr txBox="1"/>
          <p:nvPr/>
        </p:nvSpPr>
        <p:spPr>
          <a:xfrm>
            <a:off x="8063621" y="4105704"/>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总结与展望</a:t>
            </a:r>
          </a:p>
        </p:txBody>
      </p:sp>
      <p:sp>
        <p:nvSpPr>
          <p:cNvPr id="26" name="文本占位符 16"/>
          <p:cNvSpPr txBox="1"/>
          <p:nvPr/>
        </p:nvSpPr>
        <p:spPr>
          <a:xfrm>
            <a:off x="8023150" y="4612641"/>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FOUR</a:t>
            </a:r>
            <a:endParaRPr lang="zh-CN" altLang="en-US" dirty="0"/>
          </a:p>
        </p:txBody>
      </p:sp>
      <p:sp>
        <p:nvSpPr>
          <p:cNvPr id="28" name="矩形 27"/>
          <p:cNvSpPr/>
          <p:nvPr/>
        </p:nvSpPr>
        <p:spPr>
          <a:xfrm>
            <a:off x="4713523" y="4968494"/>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9" name="矩形 28"/>
          <p:cNvSpPr/>
          <p:nvPr/>
        </p:nvSpPr>
        <p:spPr>
          <a:xfrm>
            <a:off x="6658738" y="4988362"/>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30" name="矩形 29"/>
          <p:cNvSpPr/>
          <p:nvPr/>
        </p:nvSpPr>
        <p:spPr>
          <a:xfrm>
            <a:off x="8436947" y="5005988"/>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31" name="矩形 30"/>
          <p:cNvSpPr/>
          <p:nvPr/>
        </p:nvSpPr>
        <p:spPr>
          <a:xfrm>
            <a:off x="10296098" y="4984747"/>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pic>
        <p:nvPicPr>
          <p:cNvPr id="41" name="Picture 2" descr="D:\Documents\Downloads\NJUST答辩模板\底边.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2" y="-559161"/>
            <a:ext cx="12180606" cy="2432548"/>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0" y="220663"/>
            <a:ext cx="3303588" cy="38893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FIVE</a:t>
            </a:r>
            <a:r>
              <a:rPr lang="zh-CN" altLang="en-US" sz="2000" b="1" dirty="0">
                <a:solidFill>
                  <a:srgbClr val="000000"/>
                </a:solidFill>
                <a:latin typeface="Segoe UI" panose="020B0502040204020203"/>
                <a:ea typeface="微软雅黑" panose="020B0503020204020204" pitchFamily="34" charset="-122"/>
              </a:rPr>
              <a:t> 致谢</a:t>
            </a:r>
          </a:p>
        </p:txBody>
      </p:sp>
      <p:sp>
        <p:nvSpPr>
          <p:cNvPr id="21" name="矩形 20"/>
          <p:cNvSpPr/>
          <p:nvPr/>
        </p:nvSpPr>
        <p:spPr>
          <a:xfrm>
            <a:off x="1454019" y="1538710"/>
            <a:ext cx="8042907" cy="3037300"/>
          </a:xfrm>
          <a:prstGeom prst="rect">
            <a:avLst/>
          </a:prstGeom>
        </p:spPr>
        <p:txBody>
          <a:bodyPr wrap="square" lIns="108000" tIns="0" rIns="108000" bIns="0">
            <a:noAutofit/>
          </a:bodyPr>
          <a:lstStyle/>
          <a:p>
            <a:pPr marL="0" lvl="1">
              <a:lnSpc>
                <a:spcPct val="150000"/>
              </a:lnSpc>
            </a:pPr>
            <a:r>
              <a:rPr lang="en-US" altLang="zh-CN" sz="2400" dirty="0">
                <a:cs typeface="+mn-ea"/>
              </a:rPr>
              <a:t>	</a:t>
            </a:r>
            <a:r>
              <a:rPr lang="zh-CN" altLang="en-US" sz="2400" dirty="0">
                <a:cs typeface="+mn-ea"/>
              </a:rPr>
              <a:t>请在此处填写自己</a:t>
            </a:r>
            <a:r>
              <a:rPr lang="zh-CN" altLang="en-US" sz="2400">
                <a:cs typeface="+mn-ea"/>
              </a:rPr>
              <a:t>的致谢辞。</a:t>
            </a:r>
            <a:endParaRPr lang="zh-CN" altLang="en-US" sz="2400" dirty="0">
              <a:cs typeface="+mn-ea"/>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3562" y="2941514"/>
            <a:ext cx="11146606" cy="937764"/>
          </a:xfrm>
        </p:spPr>
        <p:txBody>
          <a:bodyPr/>
          <a:lstStyle/>
          <a:p>
            <a:pPr>
              <a:lnSpc>
                <a:spcPct val="150000"/>
              </a:lnSpc>
            </a:pPr>
            <a:r>
              <a:rPr lang="zh-CN" altLang="en-US" dirty="0"/>
              <a:t>欢迎评委老师批评指正</a:t>
            </a:r>
            <a:endParaRPr lang="en-US" altLang="zh-CN" dirty="0"/>
          </a:p>
        </p:txBody>
      </p:sp>
      <p:pic>
        <p:nvPicPr>
          <p:cNvPr id="12" name="Picture 2" descr="D:\Documents\Downloads\NJUST答辩模板\校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01" y="-119641"/>
            <a:ext cx="3237706" cy="1816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ONE  </a:t>
            </a:r>
            <a:r>
              <a:rPr lang="zh-CN" altLang="en-US" sz="2000" b="1" dirty="0">
                <a:solidFill>
                  <a:srgbClr val="000000"/>
                </a:solidFill>
                <a:latin typeface="Segoe UI" panose="020B0502040204020203"/>
                <a:ea typeface="微软雅黑" panose="020B0503020204020204" pitchFamily="34" charset="-122"/>
              </a:rPr>
              <a:t>引言</a:t>
            </a:r>
          </a:p>
        </p:txBody>
      </p:sp>
      <p:pic>
        <p:nvPicPr>
          <p:cNvPr id="37"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
        <p:nvSpPr>
          <p:cNvPr id="55" name="矩形 54"/>
          <p:cNvSpPr/>
          <p:nvPr/>
        </p:nvSpPr>
        <p:spPr>
          <a:xfrm>
            <a:off x="1160734" y="3333273"/>
            <a:ext cx="1886434" cy="123573"/>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57" name="矩形 56"/>
          <p:cNvSpPr/>
          <p:nvPr/>
        </p:nvSpPr>
        <p:spPr>
          <a:xfrm>
            <a:off x="1108870" y="2769793"/>
            <a:ext cx="2031325" cy="338554"/>
          </a:xfrm>
          <a:prstGeom prst="rect">
            <a:avLst/>
          </a:prstGeom>
        </p:spPr>
        <p:txBody>
          <a:bodyPr wrap="none">
            <a:spAutoFit/>
          </a:bodyPr>
          <a:lstStyle/>
          <a:p>
            <a:pPr algn="ctr"/>
            <a:r>
              <a:rPr lang="zh-CN" altLang="en-US" sz="1600" b="1" dirty="0">
                <a:solidFill>
                  <a:srgbClr val="000000"/>
                </a:solidFill>
                <a:latin typeface="Segoe UI" panose="020B0502040204020203"/>
                <a:ea typeface="微软雅黑" panose="020B0503020204020204" pitchFamily="34" charset="-122"/>
              </a:rPr>
              <a:t>文本分类的发展历程</a:t>
            </a:r>
          </a:p>
        </p:txBody>
      </p:sp>
      <p:sp>
        <p:nvSpPr>
          <p:cNvPr id="58" name="矩形 57"/>
          <p:cNvSpPr/>
          <p:nvPr/>
        </p:nvSpPr>
        <p:spPr>
          <a:xfrm>
            <a:off x="3795213" y="3333273"/>
            <a:ext cx="1886434" cy="123573"/>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61" name="矩形 60"/>
          <p:cNvSpPr/>
          <p:nvPr/>
        </p:nvSpPr>
        <p:spPr>
          <a:xfrm>
            <a:off x="6429692" y="3333275"/>
            <a:ext cx="2308592" cy="123571"/>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64" name="矩形 63"/>
          <p:cNvSpPr/>
          <p:nvPr/>
        </p:nvSpPr>
        <p:spPr>
          <a:xfrm>
            <a:off x="3630131" y="6383504"/>
            <a:ext cx="1886434" cy="123573"/>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67" name="矩形 66"/>
          <p:cNvSpPr/>
          <p:nvPr/>
        </p:nvSpPr>
        <p:spPr>
          <a:xfrm>
            <a:off x="5976923" y="6383504"/>
            <a:ext cx="1886434" cy="123573"/>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7" name="矩形 76"/>
          <p:cNvSpPr/>
          <p:nvPr/>
        </p:nvSpPr>
        <p:spPr>
          <a:xfrm>
            <a:off x="1262758" y="6383503"/>
            <a:ext cx="1886434" cy="123573"/>
          </a:xfrm>
          <a:prstGeom prst="rect">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80" name="矩形 79"/>
          <p:cNvSpPr/>
          <p:nvPr/>
        </p:nvSpPr>
        <p:spPr>
          <a:xfrm>
            <a:off x="3517583" y="2769793"/>
            <a:ext cx="2441694" cy="338554"/>
          </a:xfrm>
          <a:prstGeom prst="rect">
            <a:avLst/>
          </a:prstGeom>
        </p:spPr>
        <p:txBody>
          <a:bodyPr wrap="none">
            <a:spAutoFit/>
          </a:bodyPr>
          <a:lstStyle/>
          <a:p>
            <a:pPr algn="ctr"/>
            <a:r>
              <a:rPr lang="zh-CN" altLang="en-US" sz="1600" b="1" dirty="0">
                <a:solidFill>
                  <a:srgbClr val="000000"/>
                </a:solidFill>
                <a:latin typeface="Segoe UI" panose="020B0502040204020203"/>
                <a:ea typeface="微软雅黑" panose="020B0503020204020204" pitchFamily="34" charset="-122"/>
              </a:rPr>
              <a:t>卷积神经网络的发展历程</a:t>
            </a:r>
          </a:p>
        </p:txBody>
      </p:sp>
      <p:sp>
        <p:nvSpPr>
          <p:cNvPr id="81" name="矩形 80"/>
          <p:cNvSpPr/>
          <p:nvPr/>
        </p:nvSpPr>
        <p:spPr>
          <a:xfrm>
            <a:off x="5983202" y="2769793"/>
            <a:ext cx="3262433" cy="338554"/>
          </a:xfrm>
          <a:prstGeom prst="rect">
            <a:avLst/>
          </a:prstGeom>
        </p:spPr>
        <p:txBody>
          <a:bodyPr wrap="none">
            <a:spAutoFit/>
          </a:bodyPr>
          <a:lstStyle/>
          <a:p>
            <a:pPr algn="ctr"/>
            <a:r>
              <a:rPr lang="zh-CN" altLang="en-US" sz="1600" b="1" dirty="0">
                <a:solidFill>
                  <a:srgbClr val="000000"/>
                </a:solidFill>
                <a:latin typeface="Segoe UI" panose="020B0502040204020203"/>
                <a:ea typeface="微软雅黑" panose="020B0503020204020204" pitchFamily="34" charset="-122"/>
              </a:rPr>
              <a:t>卷积神经网络在文本分类上的应用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ONE  </a:t>
            </a:r>
            <a:r>
              <a:rPr lang="zh-CN" altLang="en-US" sz="2000" b="1" dirty="0">
                <a:solidFill>
                  <a:srgbClr val="000000"/>
                </a:solidFill>
                <a:latin typeface="Segoe UI" panose="020B0502040204020203"/>
                <a:ea typeface="微软雅黑" panose="020B0503020204020204" pitchFamily="34" charset="-122"/>
              </a:rPr>
              <a:t>引言</a:t>
            </a:r>
          </a:p>
        </p:txBody>
      </p:sp>
      <p:grpSp>
        <p:nvGrpSpPr>
          <p:cNvPr id="100" name="组 99"/>
          <p:cNvGrpSpPr/>
          <p:nvPr/>
        </p:nvGrpSpPr>
        <p:grpSpPr>
          <a:xfrm>
            <a:off x="688158" y="890846"/>
            <a:ext cx="2969442" cy="509896"/>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74" name="矩形 73"/>
          <p:cNvSpPr/>
          <p:nvPr/>
        </p:nvSpPr>
        <p:spPr>
          <a:xfrm>
            <a:off x="977084" y="950429"/>
            <a:ext cx="2262159" cy="369332"/>
          </a:xfrm>
          <a:prstGeom prst="rect">
            <a:avLst/>
          </a:prstGeom>
        </p:spPr>
        <p:txBody>
          <a:bodyPr wrap="square">
            <a:spAutoFit/>
          </a:bodyPr>
          <a:lstStyle/>
          <a:p>
            <a:pPr algn="ctr"/>
            <a:r>
              <a:rPr lang="zh-CN" altLang="en-US" b="1" dirty="0">
                <a:solidFill>
                  <a:srgbClr val="000000"/>
                </a:solidFill>
                <a:latin typeface="Segoe UI" panose="020B0502040204020203"/>
                <a:ea typeface="微软雅黑" panose="020B0503020204020204" pitchFamily="34" charset="-122"/>
              </a:rPr>
              <a:t>文本分类的发展历程</a:t>
            </a:r>
          </a:p>
        </p:txBody>
      </p:sp>
      <p:sp>
        <p:nvSpPr>
          <p:cNvPr id="123" name="矩形 122"/>
          <p:cNvSpPr/>
          <p:nvPr/>
        </p:nvSpPr>
        <p:spPr>
          <a:xfrm>
            <a:off x="1438748" y="1813418"/>
            <a:ext cx="7384409" cy="4293483"/>
          </a:xfrm>
          <a:prstGeom prst="rect">
            <a:avLst/>
          </a:prstGeom>
        </p:spPr>
        <p:txBody>
          <a:bodyPr wrap="square">
            <a:spAutoFit/>
          </a:bodyPr>
          <a:lstStyle/>
          <a:p>
            <a:pPr marL="342900" indent="-342900">
              <a:lnSpc>
                <a:spcPct val="13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人工制定规则</a:t>
            </a:r>
            <a:endParaRPr lang="en-US" altLang="zh-CN" sz="2400" dirty="0">
              <a:latin typeface="微软雅黑" panose="020B0503020204020204" pitchFamily="34" charset="-122"/>
              <a:ea typeface="微软雅黑" panose="020B0503020204020204" pitchFamily="34" charset="-122"/>
            </a:endParaRPr>
          </a:p>
          <a:p>
            <a:pPr>
              <a:lnSpc>
                <a:spcPct val="130000"/>
              </a:lnSpc>
            </a:pPr>
            <a:endParaRPr lang="en-US" altLang="zh-CN" sz="2400" dirty="0">
              <a:latin typeface="微软雅黑" panose="020B0503020204020204" pitchFamily="34" charset="-122"/>
              <a:ea typeface="微软雅黑" panose="020B0503020204020204" pitchFamily="34" charset="-122"/>
            </a:endParaRPr>
          </a:p>
          <a:p>
            <a:pPr>
              <a:lnSpc>
                <a:spcPct val="13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上世纪六十年代，基于知识工程，由专家制定相关的规则，将这些规则作为文本的类别或者倾向性判断的标准</a:t>
            </a:r>
          </a:p>
          <a:p>
            <a:pPr>
              <a:lnSpc>
                <a:spcPct val="130000"/>
              </a:lnSpc>
            </a:pPr>
            <a:endParaRPr lang="zh-CN" altLang="en-US" sz="2400" dirty="0">
              <a:latin typeface="微软雅黑" panose="020B0503020204020204" pitchFamily="34" charset="-122"/>
              <a:ea typeface="微软雅黑" panose="020B0503020204020204" pitchFamily="34" charset="-122"/>
            </a:endParaRPr>
          </a:p>
          <a:p>
            <a:pPr marL="342900" indent="-342900">
              <a:lnSpc>
                <a:spcPct val="13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基于统计学的文本分类方法</a:t>
            </a:r>
            <a:endParaRPr lang="en-US" altLang="zh-CN" sz="2400" dirty="0">
              <a:latin typeface="微软雅黑" panose="020B0503020204020204" pitchFamily="34" charset="-122"/>
              <a:ea typeface="微软雅黑" panose="020B0503020204020204" pitchFamily="34" charset="-122"/>
            </a:endParaRPr>
          </a:p>
          <a:p>
            <a:pPr>
              <a:lnSpc>
                <a:spcPct val="130000"/>
              </a:lnSpc>
            </a:pPr>
            <a:endParaRPr lang="en-US" altLang="zh-CN" sz="2400" dirty="0">
              <a:latin typeface="微软雅黑" panose="020B0503020204020204" pitchFamily="34" charset="-122"/>
              <a:ea typeface="微软雅黑" panose="020B0503020204020204" pitchFamily="34" charset="-122"/>
            </a:endParaRPr>
          </a:p>
          <a:p>
            <a:pPr>
              <a:lnSpc>
                <a:spcPct val="130000"/>
              </a:lnSpc>
            </a:pPr>
            <a:r>
              <a:rPr lang="en-US" altLang="zh-CN" dirty="0"/>
              <a:t>         </a:t>
            </a:r>
            <a:r>
              <a:rPr lang="zh-CN" altLang="zh-CN" dirty="0"/>
              <a:t>建立数学模型并人工标注大量的语言库，把这些标注好的数据集（也称训练集）输入该数学模型中，通过若干操作让模型学习到数据中所包含的规律</a:t>
            </a:r>
            <a:endParaRPr lang="zh-CN" altLang="en-US" sz="2400" dirty="0">
              <a:latin typeface="微软雅黑" panose="020B0503020204020204" pitchFamily="34" charset="-122"/>
              <a:ea typeface="微软雅黑" panose="020B0503020204020204" pitchFamily="34" charset="-122"/>
            </a:endParaRPr>
          </a:p>
        </p:txBody>
      </p:sp>
      <p:pic>
        <p:nvPicPr>
          <p:cNvPr id="37" name="Picture 3" descr="D:\Documents\Downloads\NJUST答辩模板\院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29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ONE  </a:t>
            </a:r>
            <a:r>
              <a:rPr lang="zh-CN" altLang="en-US" sz="2000" b="1" dirty="0">
                <a:solidFill>
                  <a:srgbClr val="000000"/>
                </a:solidFill>
                <a:latin typeface="Segoe UI" panose="020B0502040204020203"/>
                <a:ea typeface="微软雅黑" panose="020B0503020204020204" pitchFamily="34" charset="-122"/>
              </a:rPr>
              <a:t>引言</a:t>
            </a:r>
          </a:p>
        </p:txBody>
      </p:sp>
      <p:grpSp>
        <p:nvGrpSpPr>
          <p:cNvPr id="100" name="组 99"/>
          <p:cNvGrpSpPr/>
          <p:nvPr/>
        </p:nvGrpSpPr>
        <p:grpSpPr>
          <a:xfrm>
            <a:off x="556182" y="890846"/>
            <a:ext cx="3120272" cy="509896"/>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74" name="矩形 73"/>
          <p:cNvSpPr/>
          <p:nvPr/>
        </p:nvSpPr>
        <p:spPr>
          <a:xfrm>
            <a:off x="746250" y="966222"/>
            <a:ext cx="2723824"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卷积神经网络的发展历程</a:t>
            </a:r>
          </a:p>
        </p:txBody>
      </p:sp>
      <p:sp>
        <p:nvSpPr>
          <p:cNvPr id="123" name="矩形 122"/>
          <p:cNvSpPr/>
          <p:nvPr/>
        </p:nvSpPr>
        <p:spPr>
          <a:xfrm>
            <a:off x="1357799" y="2278639"/>
            <a:ext cx="7384409" cy="2252924"/>
          </a:xfrm>
          <a:prstGeom prst="rect">
            <a:avLst/>
          </a:prstGeom>
        </p:spPr>
        <p:txBody>
          <a:bodyPr wrap="square">
            <a:spAutoFit/>
          </a:bodyPr>
          <a:lstStyle/>
          <a:p>
            <a:pPr>
              <a:lnSpc>
                <a:spcPct val="130000"/>
              </a:lnSpc>
            </a:pPr>
            <a:r>
              <a:rPr lang="zh-CN" altLang="en-US" dirty="0">
                <a:latin typeface="微软雅黑" panose="020B0503020204020204" pitchFamily="34" charset="-122"/>
                <a:ea typeface="微软雅黑" panose="020B0503020204020204" pitchFamily="34" charset="-122"/>
              </a:rPr>
              <a:t>神经网络的概念最早起源于上世纪四十年代，当时的人们使用基于权值和阈值的数学模型来模拟人脑的运作方式</a:t>
            </a:r>
            <a:endParaRPr lang="en-US" altLang="zh-CN" dirty="0">
              <a:latin typeface="微软雅黑" panose="020B0503020204020204" pitchFamily="34" charset="-122"/>
              <a:ea typeface="微软雅黑" panose="020B0503020204020204" pitchFamily="34" charset="-122"/>
            </a:endParaRPr>
          </a:p>
          <a:p>
            <a:pPr>
              <a:lnSpc>
                <a:spcPct val="130000"/>
              </a:lnSpc>
            </a:pP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年代，</a:t>
            </a:r>
            <a:r>
              <a:rPr lang="en-US" altLang="zh-CN" dirty="0" err="1"/>
              <a:t>Kunihiko</a:t>
            </a:r>
            <a:r>
              <a:rPr lang="en-US" altLang="zh-CN" dirty="0"/>
              <a:t> Fukushima </a:t>
            </a:r>
            <a:r>
              <a:rPr lang="zh-CN" altLang="zh-CN" dirty="0"/>
              <a:t>提出了</a:t>
            </a:r>
            <a:r>
              <a:rPr lang="en-US" altLang="zh-CN" dirty="0"/>
              <a:t>CNN</a:t>
            </a:r>
            <a:r>
              <a:rPr lang="zh-CN" altLang="zh-CN" dirty="0"/>
              <a:t>的前身——</a:t>
            </a:r>
            <a:r>
              <a:rPr lang="en-US" altLang="zh-CN" dirty="0" err="1"/>
              <a:t>neocognitron</a:t>
            </a:r>
            <a:endParaRPr lang="en-US" altLang="zh-CN" dirty="0"/>
          </a:p>
          <a:p>
            <a:pPr>
              <a:lnSpc>
                <a:spcPct val="130000"/>
              </a:lnSpc>
            </a:pP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年代，</a:t>
            </a:r>
            <a:r>
              <a:rPr lang="en-US" altLang="zh-CN" dirty="0" err="1"/>
              <a:t>LeCun</a:t>
            </a:r>
            <a:r>
              <a:rPr lang="zh-CN" altLang="en-US" dirty="0"/>
              <a:t>首次使用</a:t>
            </a:r>
            <a:r>
              <a:rPr lang="en-US" altLang="zh-CN" dirty="0"/>
              <a:t>backpropagation</a:t>
            </a:r>
            <a:r>
              <a:rPr lang="zh-CN" altLang="en-US" dirty="0"/>
              <a:t>算法对模型进行训练，并应用在了数字的手写识别上</a:t>
            </a:r>
            <a:endParaRPr lang="en-US" altLang="zh-CN" dirty="0">
              <a:latin typeface="微软雅黑" panose="020B0503020204020204" pitchFamily="34" charset="-122"/>
              <a:ea typeface="微软雅黑" panose="020B0503020204020204" pitchFamily="34" charset="-122"/>
            </a:endParaRPr>
          </a:p>
          <a:p>
            <a:pPr>
              <a:lnSpc>
                <a:spcPct val="130000"/>
              </a:lnSpc>
            </a:pPr>
            <a:endParaRPr lang="zh-CN" altLang="en-US" dirty="0">
              <a:latin typeface="微软雅黑" panose="020B0503020204020204" pitchFamily="34" charset="-122"/>
              <a:ea typeface="微软雅黑" panose="020B0503020204020204" pitchFamily="34" charset="-122"/>
            </a:endParaRPr>
          </a:p>
        </p:txBody>
      </p:sp>
      <p:pic>
        <p:nvPicPr>
          <p:cNvPr id="37" name="Picture 3" descr="D:\Documents\Downloads\NJUST答辩模板\院徽.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6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65304" y="220133"/>
            <a:ext cx="3303395"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ONE  </a:t>
            </a:r>
            <a:r>
              <a:rPr lang="zh-CN" altLang="en-US" sz="2000" b="1" dirty="0">
                <a:solidFill>
                  <a:srgbClr val="000000"/>
                </a:solidFill>
                <a:latin typeface="Segoe UI" panose="020B0502040204020203"/>
                <a:ea typeface="微软雅黑" panose="020B0503020204020204" pitchFamily="34" charset="-122"/>
              </a:rPr>
              <a:t>引言</a:t>
            </a:r>
          </a:p>
        </p:txBody>
      </p:sp>
      <p:grpSp>
        <p:nvGrpSpPr>
          <p:cNvPr id="100" name="组 99"/>
          <p:cNvGrpSpPr/>
          <p:nvPr/>
        </p:nvGrpSpPr>
        <p:grpSpPr>
          <a:xfrm>
            <a:off x="265304" y="890846"/>
            <a:ext cx="3666437" cy="509896"/>
            <a:chOff x="910794" y="928946"/>
            <a:chExt cx="2300757" cy="509896"/>
          </a:xfrm>
        </p:grpSpPr>
        <p:sp>
          <p:nvSpPr>
            <p:cNvPr id="69" name="矩形 68"/>
            <p:cNvSpPr/>
            <p:nvPr/>
          </p:nvSpPr>
          <p:spPr>
            <a:xfrm>
              <a:off x="923286" y="953484"/>
              <a:ext cx="2268157" cy="471008"/>
            </a:xfrm>
            <a:prstGeom prst="rect">
              <a:avLst/>
            </a:prstGeom>
            <a:noFill/>
            <a:ln w="12700" cap="flat" cmpd="sng" algn="ctr">
              <a:solidFill>
                <a:schemeClr val="bg1">
                  <a:lumMod val="75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0" name="椭圆 69"/>
            <p:cNvSpPr/>
            <p:nvPr/>
          </p:nvSpPr>
          <p:spPr>
            <a:xfrm>
              <a:off x="910794" y="928946"/>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1" name="椭圆 70"/>
            <p:cNvSpPr/>
            <p:nvPr/>
          </p:nvSpPr>
          <p:spPr>
            <a:xfrm>
              <a:off x="910794"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2" name="椭圆 71"/>
            <p:cNvSpPr/>
            <p:nvPr/>
          </p:nvSpPr>
          <p:spPr>
            <a:xfrm>
              <a:off x="3172663" y="1399954"/>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73" name="椭圆 72"/>
            <p:cNvSpPr/>
            <p:nvPr/>
          </p:nvSpPr>
          <p:spPr>
            <a:xfrm>
              <a:off x="3172000" y="934040"/>
              <a:ext cx="38888" cy="38888"/>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grpSp>
      <p:sp>
        <p:nvSpPr>
          <p:cNvPr id="74" name="矩形 73"/>
          <p:cNvSpPr/>
          <p:nvPr/>
        </p:nvSpPr>
        <p:spPr>
          <a:xfrm>
            <a:off x="284589" y="966222"/>
            <a:ext cx="3647152" cy="369332"/>
          </a:xfrm>
          <a:prstGeom prst="rect">
            <a:avLst/>
          </a:prstGeom>
        </p:spPr>
        <p:txBody>
          <a:bodyPr wrap="none">
            <a:spAutoFit/>
          </a:bodyPr>
          <a:lstStyle/>
          <a:p>
            <a:pPr algn="ctr"/>
            <a:r>
              <a:rPr lang="zh-CN" altLang="en-US" b="1" dirty="0">
                <a:solidFill>
                  <a:srgbClr val="000000"/>
                </a:solidFill>
                <a:latin typeface="Segoe UI" panose="020B0502040204020203"/>
                <a:ea typeface="微软雅黑" panose="020B0503020204020204" pitchFamily="34" charset="-122"/>
              </a:rPr>
              <a:t>卷积神经网络在文本分类上的应用</a:t>
            </a:r>
          </a:p>
        </p:txBody>
      </p:sp>
      <p:sp>
        <p:nvSpPr>
          <p:cNvPr id="123" name="矩形 122"/>
          <p:cNvSpPr/>
          <p:nvPr/>
        </p:nvSpPr>
        <p:spPr>
          <a:xfrm>
            <a:off x="1357799" y="1813418"/>
            <a:ext cx="7584964" cy="3877985"/>
          </a:xfrm>
          <a:prstGeom prst="rect">
            <a:avLst/>
          </a:prstGeom>
        </p:spPr>
        <p:txBody>
          <a:bodyPr wrap="square">
            <a:spAutoFit/>
          </a:bodyPr>
          <a:lstStyle/>
          <a:p>
            <a:pPr marL="342900" lvl="1" indent="-342900">
              <a:lnSpc>
                <a:spcPct val="150000"/>
              </a:lnSpc>
              <a:spcBef>
                <a:spcPts val="600"/>
              </a:spcBef>
              <a:spcAft>
                <a:spcPts val="1200"/>
              </a:spcAft>
              <a:buFont typeface="Arial" panose="020B0604020202020204" pitchFamily="34" charset="0"/>
              <a:buChar char="•"/>
            </a:pPr>
            <a:r>
              <a:rPr lang="en-US" altLang="zh-CN" sz="2400" dirty="0">
                <a:cs typeface="+mn-ea"/>
              </a:rPr>
              <a:t>Crane</a:t>
            </a:r>
            <a:r>
              <a:rPr lang="zh-CN" altLang="en-US" sz="2400" dirty="0">
                <a:cs typeface="+mn-ea"/>
              </a:rPr>
              <a:t>算法是一种弱监督的学习，针对可靠正样本较少，负样本数量明显很多的情况有很好的效果</a:t>
            </a:r>
            <a:endParaRPr lang="en-US" altLang="zh-CN" sz="2400" dirty="0">
              <a:cs typeface="+mn-ea"/>
            </a:endParaRPr>
          </a:p>
          <a:p>
            <a:pPr marL="342900" lvl="1" indent="-342900">
              <a:lnSpc>
                <a:spcPct val="150000"/>
              </a:lnSpc>
              <a:spcBef>
                <a:spcPts val="600"/>
              </a:spcBef>
              <a:spcAft>
                <a:spcPts val="1200"/>
              </a:spcAft>
              <a:buFont typeface="Arial" panose="020B0604020202020204" pitchFamily="34" charset="0"/>
              <a:buChar char="•"/>
            </a:pPr>
            <a:r>
              <a:rPr lang="en-US" altLang="zh-CN" sz="2400" dirty="0">
                <a:cs typeface="+mn-ea"/>
              </a:rPr>
              <a:t>Crane</a:t>
            </a:r>
            <a:r>
              <a:rPr lang="zh-CN" altLang="en-US" sz="2400" dirty="0">
                <a:cs typeface="+mn-ea"/>
              </a:rPr>
              <a:t>算法对噪声鲁棒，即使处理的视频无标签、包含负样本，也能获得较好的效果</a:t>
            </a:r>
            <a:endParaRPr lang="en-US" altLang="zh-CN" sz="2400" dirty="0">
              <a:cs typeface="+mn-ea"/>
            </a:endParaRPr>
          </a:p>
          <a:p>
            <a:pPr marL="342900" lvl="1" indent="-342900">
              <a:lnSpc>
                <a:spcPct val="150000"/>
              </a:lnSpc>
              <a:spcBef>
                <a:spcPts val="600"/>
              </a:spcBef>
              <a:spcAft>
                <a:spcPts val="1200"/>
              </a:spcAft>
              <a:buFont typeface="Arial" panose="020B0604020202020204" pitchFamily="34" charset="0"/>
              <a:buChar char="•"/>
            </a:pPr>
            <a:r>
              <a:rPr lang="en-US" altLang="zh-CN" sz="2400" dirty="0">
                <a:cs typeface="+mn-ea"/>
              </a:rPr>
              <a:t>Crane</a:t>
            </a:r>
            <a:r>
              <a:rPr lang="zh-CN" altLang="en-US" sz="2400" dirty="0">
                <a:cs typeface="+mn-ea"/>
              </a:rPr>
              <a:t>算法高度并行，能够在不损失分辨率的情况下大量处理视频数据</a:t>
            </a:r>
          </a:p>
        </p:txBody>
      </p:sp>
      <p:pic>
        <p:nvPicPr>
          <p:cNvPr id="37"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642807" y="3373724"/>
            <a:ext cx="7539792" cy="1074822"/>
          </a:xfrm>
        </p:spPr>
        <p:txBody>
          <a:bodyPr/>
          <a:lstStyle/>
          <a:p>
            <a:r>
              <a:rPr kumimoji="1" lang="en-US" altLang="zh-CN" sz="4800" dirty="0"/>
              <a:t>Crane</a:t>
            </a:r>
            <a:r>
              <a:rPr kumimoji="1" lang="zh-CN" altLang="en-US" sz="4800" dirty="0"/>
              <a:t>算法的实现</a:t>
            </a:r>
          </a:p>
        </p:txBody>
      </p:sp>
      <p:sp>
        <p:nvSpPr>
          <p:cNvPr id="4" name="文本占位符 3"/>
          <p:cNvSpPr>
            <a:spLocks noGrp="1"/>
          </p:cNvSpPr>
          <p:nvPr>
            <p:ph type="body" sz="quarter" idx="12"/>
          </p:nvPr>
        </p:nvSpPr>
        <p:spPr>
          <a:xfrm>
            <a:off x="644895" y="4260253"/>
            <a:ext cx="7539792" cy="707725"/>
          </a:xfrm>
        </p:spPr>
        <p:txBody>
          <a:bodyPr/>
          <a:lstStyle/>
          <a:p>
            <a:r>
              <a:rPr kumimoji="1" lang="en-US" altLang="zh-CN" sz="3600" dirty="0"/>
              <a:t>PART</a:t>
            </a:r>
            <a:r>
              <a:rPr kumimoji="1" lang="zh-CN" altLang="en-US" sz="3600" dirty="0"/>
              <a:t> </a:t>
            </a:r>
            <a:r>
              <a:rPr kumimoji="1" lang="en-US" altLang="zh-CN" sz="3600" dirty="0"/>
              <a:t>TWO</a:t>
            </a:r>
            <a:endParaRPr kumimoji="1" lang="zh-CN" altLang="en-US" sz="3600" dirty="0"/>
          </a:p>
        </p:txBody>
      </p:sp>
      <p:sp>
        <p:nvSpPr>
          <p:cNvPr id="7" name="矩形 6"/>
          <p:cNvSpPr/>
          <p:nvPr/>
        </p:nvSpPr>
        <p:spPr>
          <a:xfrm>
            <a:off x="3206519" y="4954480"/>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solidFill>
                <a:srgbClr val="FFFFFF"/>
              </a:solidFill>
            </a:endParaRPr>
          </a:p>
        </p:txBody>
      </p:sp>
      <p:sp>
        <p:nvSpPr>
          <p:cNvPr id="43" name="文本占位符 9"/>
          <p:cNvSpPr txBox="1"/>
          <p:nvPr/>
        </p:nvSpPr>
        <p:spPr>
          <a:xfrm>
            <a:off x="6713573" y="4157165"/>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实验结果</a:t>
            </a:r>
          </a:p>
        </p:txBody>
      </p:sp>
      <p:sp>
        <p:nvSpPr>
          <p:cNvPr id="44" name="文本占位符 10"/>
          <p:cNvSpPr txBox="1"/>
          <p:nvPr/>
        </p:nvSpPr>
        <p:spPr>
          <a:xfrm>
            <a:off x="6713573" y="4612641"/>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THREE</a:t>
            </a:r>
            <a:endParaRPr lang="zh-CN" altLang="en-US" dirty="0"/>
          </a:p>
        </p:txBody>
      </p:sp>
      <p:sp>
        <p:nvSpPr>
          <p:cNvPr id="45" name="矩形 44"/>
          <p:cNvSpPr/>
          <p:nvPr/>
        </p:nvSpPr>
        <p:spPr>
          <a:xfrm>
            <a:off x="7114993" y="5005988"/>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46" name="文本占位符 15"/>
          <p:cNvSpPr txBox="1"/>
          <p:nvPr/>
        </p:nvSpPr>
        <p:spPr>
          <a:xfrm>
            <a:off x="8479405" y="4158049"/>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总结与展望</a:t>
            </a:r>
          </a:p>
        </p:txBody>
      </p:sp>
      <p:sp>
        <p:nvSpPr>
          <p:cNvPr id="47" name="文本占位符 16"/>
          <p:cNvSpPr txBox="1"/>
          <p:nvPr/>
        </p:nvSpPr>
        <p:spPr>
          <a:xfrm>
            <a:off x="8479405" y="4613525"/>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FOUR</a:t>
            </a:r>
            <a:endParaRPr lang="zh-CN" altLang="en-US" dirty="0"/>
          </a:p>
        </p:txBody>
      </p:sp>
      <p:sp>
        <p:nvSpPr>
          <p:cNvPr id="48" name="矩形 47"/>
          <p:cNvSpPr/>
          <p:nvPr/>
        </p:nvSpPr>
        <p:spPr>
          <a:xfrm>
            <a:off x="8893202" y="5006872"/>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49" name="文本占位符 11"/>
          <p:cNvSpPr txBox="1"/>
          <p:nvPr/>
        </p:nvSpPr>
        <p:spPr>
          <a:xfrm>
            <a:off x="10064653" y="4158049"/>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致谢</a:t>
            </a:r>
          </a:p>
        </p:txBody>
      </p:sp>
      <p:sp>
        <p:nvSpPr>
          <p:cNvPr id="50" name="文本占位符 12"/>
          <p:cNvSpPr txBox="1"/>
          <p:nvPr/>
        </p:nvSpPr>
        <p:spPr>
          <a:xfrm>
            <a:off x="10060626" y="4613525"/>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t>PART</a:t>
            </a:r>
            <a:r>
              <a:rPr lang="zh-CN" altLang="en-US" dirty="0"/>
              <a:t> </a:t>
            </a:r>
            <a:r>
              <a:rPr lang="en-US" altLang="zh-CN" dirty="0"/>
              <a:t>FIVE</a:t>
            </a:r>
            <a:endParaRPr lang="zh-CN" altLang="en-US" dirty="0"/>
          </a:p>
        </p:txBody>
      </p:sp>
      <p:sp>
        <p:nvSpPr>
          <p:cNvPr id="51" name="矩形 50"/>
          <p:cNvSpPr/>
          <p:nvPr/>
        </p:nvSpPr>
        <p:spPr>
          <a:xfrm>
            <a:off x="10490827" y="5005499"/>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52" name="文本占位符 7"/>
          <p:cNvSpPr txBox="1"/>
          <p:nvPr/>
        </p:nvSpPr>
        <p:spPr>
          <a:xfrm>
            <a:off x="271323" y="4158049"/>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2000" b="1">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solidFill>
                  <a:schemeClr val="bg1">
                    <a:lumMod val="50000"/>
                  </a:schemeClr>
                </a:solidFill>
              </a:rPr>
              <a:t>引言</a:t>
            </a:r>
          </a:p>
        </p:txBody>
      </p:sp>
      <p:sp>
        <p:nvSpPr>
          <p:cNvPr id="53" name="文本占位符 8"/>
          <p:cNvSpPr txBox="1"/>
          <p:nvPr/>
        </p:nvSpPr>
        <p:spPr>
          <a:xfrm>
            <a:off x="271323" y="4613525"/>
            <a:ext cx="1846774" cy="455476"/>
          </a:xfrm>
          <a:prstGeom prst="rect">
            <a:avLst/>
          </a:prstGeom>
        </p:spPr>
        <p:txBody>
          <a:bodyPr/>
          <a:lstStyle>
            <a:defPPr>
              <a:defRPr lang="zh-CN"/>
            </a:defPPr>
            <a:lvl1pPr indent="0" algn="ctr" defTabSz="914400">
              <a:lnSpc>
                <a:spcPct val="90000"/>
              </a:lnSpc>
              <a:spcBef>
                <a:spcPts val="1000"/>
              </a:spcBef>
              <a:buFont typeface="Arial" panose="020B0604020202020204" pitchFamily="34" charset="0"/>
              <a:buNone/>
              <a:defRPr sz="1400" b="0">
                <a:solidFill>
                  <a:srgbClr val="000000"/>
                </a:solidFill>
                <a:latin typeface="Segoe UI" panose="020B0502040204020203"/>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a:solidFill>
                  <a:schemeClr val="bg1">
                    <a:lumMod val="50000"/>
                  </a:schemeClr>
                </a:solidFill>
              </a:rPr>
              <a:t>PART</a:t>
            </a:r>
            <a:r>
              <a:rPr lang="zh-CN" altLang="en-US" dirty="0">
                <a:solidFill>
                  <a:schemeClr val="bg1">
                    <a:lumMod val="50000"/>
                  </a:schemeClr>
                </a:solidFill>
              </a:rPr>
              <a:t> </a:t>
            </a:r>
            <a:r>
              <a:rPr lang="en-US" altLang="zh-CN" dirty="0">
                <a:solidFill>
                  <a:schemeClr val="bg1">
                    <a:lumMod val="50000"/>
                  </a:schemeClr>
                </a:solidFill>
              </a:rPr>
              <a:t>ONE</a:t>
            </a:r>
          </a:p>
        </p:txBody>
      </p:sp>
      <p:sp>
        <p:nvSpPr>
          <p:cNvPr id="55" name="矩形 54"/>
          <p:cNvSpPr/>
          <p:nvPr/>
        </p:nvSpPr>
        <p:spPr>
          <a:xfrm>
            <a:off x="655288" y="5008632"/>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pic>
        <p:nvPicPr>
          <p:cNvPr id="56" name="Picture 2" descr="D:\Documents\Downloads\NJUST答辩模板\底边.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2" y="-559161"/>
            <a:ext cx="12180606" cy="2432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D:\Documents\Downloads\NJUST答辩模板\院徽.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763" y="309759"/>
            <a:ext cx="2980427" cy="710371"/>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占位符 1"/>
          <p:cNvSpPr>
            <a:spLocks noGrp="1"/>
          </p:cNvSpPr>
          <p:nvPr>
            <p:ph type="body" sz="quarter" idx="4294967295"/>
          </p:nvPr>
        </p:nvSpPr>
        <p:spPr>
          <a:xfrm>
            <a:off x="253900" y="268259"/>
            <a:ext cx="3825433" cy="389467"/>
          </a:xfrm>
          <a:prstGeom prst="rect">
            <a:avLst/>
          </a:prstGeom>
        </p:spPr>
        <p:txBody>
          <a:bodyPr/>
          <a:lstStyle/>
          <a:p>
            <a:pPr marL="0" indent="0" algn="ctr">
              <a:buNone/>
            </a:pPr>
            <a:r>
              <a:rPr lang="en-US" altLang="zh-CN" sz="2000" b="1" dirty="0">
                <a:solidFill>
                  <a:srgbClr val="000000"/>
                </a:solidFill>
                <a:latin typeface="Segoe UI" panose="020B0502040204020203"/>
                <a:ea typeface="微软雅黑" panose="020B0503020204020204" pitchFamily="34" charset="-122"/>
              </a:rPr>
              <a:t>PART</a:t>
            </a:r>
            <a:r>
              <a:rPr lang="zh-CN" altLang="en-US" sz="2000" b="1" dirty="0">
                <a:solidFill>
                  <a:srgbClr val="000000"/>
                </a:solidFill>
                <a:latin typeface="Segoe UI" panose="020B0502040204020203"/>
                <a:ea typeface="微软雅黑" panose="020B0503020204020204" pitchFamily="34" charset="-122"/>
              </a:rPr>
              <a:t> </a:t>
            </a:r>
            <a:r>
              <a:rPr lang="en-US" altLang="zh-CN" sz="2000" b="1" dirty="0">
                <a:solidFill>
                  <a:srgbClr val="000000"/>
                </a:solidFill>
                <a:latin typeface="Segoe UI" panose="020B0502040204020203"/>
                <a:ea typeface="微软雅黑" panose="020B0503020204020204" pitchFamily="34" charset="-122"/>
              </a:rPr>
              <a:t>TWO  Crane</a:t>
            </a:r>
            <a:r>
              <a:rPr lang="zh-CN" altLang="en-US" sz="2000" b="1" dirty="0">
                <a:solidFill>
                  <a:srgbClr val="000000"/>
                </a:solidFill>
                <a:latin typeface="Segoe UI" panose="020B0502040204020203"/>
                <a:ea typeface="微软雅黑" panose="020B0503020204020204" pitchFamily="34" charset="-122"/>
              </a:rPr>
              <a:t>算法的实现</a:t>
            </a:r>
          </a:p>
        </p:txBody>
      </p:sp>
      <p:sp>
        <p:nvSpPr>
          <p:cNvPr id="24" name="矩形 23"/>
          <p:cNvSpPr/>
          <p:nvPr/>
        </p:nvSpPr>
        <p:spPr>
          <a:xfrm>
            <a:off x="1876925" y="3000626"/>
            <a:ext cx="2518611" cy="123573"/>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5" name="矩形 24"/>
          <p:cNvSpPr/>
          <p:nvPr/>
        </p:nvSpPr>
        <p:spPr>
          <a:xfrm>
            <a:off x="1524849" y="2437146"/>
            <a:ext cx="3171061" cy="461665"/>
          </a:xfrm>
          <a:prstGeom prst="rect">
            <a:avLst/>
          </a:prstGeom>
        </p:spPr>
        <p:txBody>
          <a:bodyPr wrap="none">
            <a:spAutoFit/>
          </a:bodyPr>
          <a:lstStyle/>
          <a:p>
            <a:pPr algn="ctr"/>
            <a:r>
              <a:rPr lang="en-US" altLang="zh-CN" sz="2400" b="1" dirty="0">
                <a:solidFill>
                  <a:srgbClr val="000000"/>
                </a:solidFill>
                <a:latin typeface="Segoe UI" panose="020B0502040204020203"/>
                <a:ea typeface="微软雅黑" panose="020B0503020204020204" pitchFamily="34" charset="-122"/>
              </a:rPr>
              <a:t>Crane</a:t>
            </a:r>
            <a:r>
              <a:rPr lang="zh-CN" altLang="en-US" sz="2400" b="1" dirty="0">
                <a:solidFill>
                  <a:srgbClr val="000000"/>
                </a:solidFill>
                <a:latin typeface="Segoe UI" panose="020B0502040204020203"/>
                <a:ea typeface="微软雅黑" panose="020B0503020204020204" pitchFamily="34" charset="-122"/>
              </a:rPr>
              <a:t>算法的基本思想</a:t>
            </a:r>
          </a:p>
        </p:txBody>
      </p:sp>
      <p:sp>
        <p:nvSpPr>
          <p:cNvPr id="26" name="矩形 25"/>
          <p:cNvSpPr/>
          <p:nvPr/>
        </p:nvSpPr>
        <p:spPr>
          <a:xfrm>
            <a:off x="5254473" y="3000626"/>
            <a:ext cx="1886434" cy="123573"/>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7" name="矩形 26"/>
          <p:cNvSpPr/>
          <p:nvPr/>
        </p:nvSpPr>
        <p:spPr>
          <a:xfrm>
            <a:off x="1289519" y="4398593"/>
            <a:ext cx="1886434" cy="123573"/>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8" name="矩形 27"/>
          <p:cNvSpPr/>
          <p:nvPr/>
        </p:nvSpPr>
        <p:spPr>
          <a:xfrm>
            <a:off x="3603371" y="4410326"/>
            <a:ext cx="1886434" cy="123573"/>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29" name="矩形 28"/>
          <p:cNvSpPr/>
          <p:nvPr/>
        </p:nvSpPr>
        <p:spPr>
          <a:xfrm>
            <a:off x="5917223" y="4410326"/>
            <a:ext cx="1886434" cy="123573"/>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30" name="矩形 29"/>
          <p:cNvSpPr/>
          <p:nvPr/>
        </p:nvSpPr>
        <p:spPr>
          <a:xfrm>
            <a:off x="5937805" y="6415590"/>
            <a:ext cx="1886434" cy="123573"/>
          </a:xfrm>
          <a:prstGeom prst="rect">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defRPr/>
            </a:pPr>
            <a:endParaRPr lang="zh-CN" altLang="en-US" kern="0">
              <a:solidFill>
                <a:prstClr val="white"/>
              </a:solidFill>
              <a:latin typeface="Segoe UI" panose="020B0502040204020203"/>
              <a:ea typeface="微软雅黑" panose="020B0503020204020204" pitchFamily="34" charset="-122"/>
            </a:endParaRPr>
          </a:p>
        </p:txBody>
      </p:sp>
      <p:sp>
        <p:nvSpPr>
          <p:cNvPr id="31" name="矩形 30"/>
          <p:cNvSpPr/>
          <p:nvPr/>
        </p:nvSpPr>
        <p:spPr>
          <a:xfrm>
            <a:off x="5489803" y="2437146"/>
            <a:ext cx="1415772" cy="461665"/>
          </a:xfrm>
          <a:prstGeom prst="rect">
            <a:avLst/>
          </a:prstGeom>
        </p:spPr>
        <p:txBody>
          <a:bodyPr wrap="none">
            <a:spAutoFit/>
          </a:bodyPr>
          <a:lstStyle/>
          <a:p>
            <a:pPr algn="ctr"/>
            <a:r>
              <a:rPr lang="zh-CN" altLang="en-US" sz="2400" b="1" dirty="0">
                <a:solidFill>
                  <a:srgbClr val="000000"/>
                </a:solidFill>
                <a:latin typeface="Segoe UI" panose="020B0502040204020203"/>
                <a:ea typeface="微软雅黑" panose="020B0503020204020204" pitchFamily="34" charset="-122"/>
              </a:rPr>
              <a:t>特征提取</a:t>
            </a:r>
          </a:p>
        </p:txBody>
      </p:sp>
      <p:sp>
        <p:nvSpPr>
          <p:cNvPr id="32" name="矩形 31"/>
          <p:cNvSpPr/>
          <p:nvPr/>
        </p:nvSpPr>
        <p:spPr>
          <a:xfrm>
            <a:off x="1524849" y="3835112"/>
            <a:ext cx="1415772" cy="461665"/>
          </a:xfrm>
          <a:prstGeom prst="rect">
            <a:avLst/>
          </a:prstGeom>
        </p:spPr>
        <p:txBody>
          <a:bodyPr wrap="none">
            <a:spAutoFit/>
          </a:bodyPr>
          <a:lstStyle/>
          <a:p>
            <a:pPr algn="ctr"/>
            <a:r>
              <a:rPr lang="zh-CN" altLang="en-US" sz="2400" b="1" dirty="0">
                <a:solidFill>
                  <a:srgbClr val="000000"/>
                </a:solidFill>
                <a:latin typeface="Segoe UI" panose="020B0502040204020203"/>
                <a:ea typeface="微软雅黑" panose="020B0503020204020204" pitchFamily="34" charset="-122"/>
              </a:rPr>
              <a:t>视频分割</a:t>
            </a:r>
          </a:p>
        </p:txBody>
      </p:sp>
      <p:sp>
        <p:nvSpPr>
          <p:cNvPr id="33" name="矩形 32"/>
          <p:cNvSpPr/>
          <p:nvPr/>
        </p:nvSpPr>
        <p:spPr>
          <a:xfrm>
            <a:off x="3992590" y="3835112"/>
            <a:ext cx="1107996" cy="461665"/>
          </a:xfrm>
          <a:prstGeom prst="rect">
            <a:avLst/>
          </a:prstGeom>
        </p:spPr>
        <p:txBody>
          <a:bodyPr wrap="none">
            <a:spAutoFit/>
          </a:bodyPr>
          <a:lstStyle/>
          <a:p>
            <a:pPr algn="ctr"/>
            <a:r>
              <a:rPr lang="zh-CN" altLang="en-US" sz="2400" b="1" dirty="0">
                <a:solidFill>
                  <a:srgbClr val="000000"/>
                </a:solidFill>
                <a:latin typeface="Segoe UI" panose="020B0502040204020203"/>
                <a:ea typeface="微软雅黑" panose="020B0503020204020204" pitchFamily="34" charset="-122"/>
              </a:rPr>
              <a:t>预处理</a:t>
            </a:r>
          </a:p>
        </p:txBody>
      </p:sp>
      <p:sp>
        <p:nvSpPr>
          <p:cNvPr id="34" name="矩形 33"/>
          <p:cNvSpPr/>
          <p:nvPr/>
        </p:nvSpPr>
        <p:spPr>
          <a:xfrm>
            <a:off x="6093787" y="3835112"/>
            <a:ext cx="1415772" cy="461665"/>
          </a:xfrm>
          <a:prstGeom prst="rect">
            <a:avLst/>
          </a:prstGeom>
        </p:spPr>
        <p:txBody>
          <a:bodyPr wrap="none">
            <a:spAutoFit/>
          </a:bodyPr>
          <a:lstStyle/>
          <a:p>
            <a:pPr algn="ctr"/>
            <a:r>
              <a:rPr lang="zh-CN" altLang="en-US" sz="2400" b="1" dirty="0">
                <a:solidFill>
                  <a:srgbClr val="000000"/>
                </a:solidFill>
                <a:latin typeface="Segoe UI" panose="020B0502040204020203"/>
                <a:ea typeface="微软雅黑" panose="020B0503020204020204" pitchFamily="34" charset="-122"/>
              </a:rPr>
              <a:t>目标检测</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425</TotalTime>
  <Words>1292</Words>
  <Application>Microsoft Office PowerPoint</Application>
  <PresentationFormat>宽屏</PresentationFormat>
  <Paragraphs>191</Paragraphs>
  <Slides>31</Slides>
  <Notes>2</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0</vt:i4>
      </vt:variant>
      <vt:variant>
        <vt:lpstr>幻灯片标题</vt:lpstr>
      </vt:variant>
      <vt:variant>
        <vt:i4>31</vt:i4>
      </vt:variant>
    </vt:vector>
  </HeadingPairs>
  <TitlesOfParts>
    <vt:vector size="42" baseType="lpstr">
      <vt:lpstr>等线</vt:lpstr>
      <vt:lpstr>楷体_GB2312</vt:lpstr>
      <vt:lpstr>宋体</vt:lpstr>
      <vt:lpstr>微软雅黑</vt:lpstr>
      <vt:lpstr>Arial</vt:lpstr>
      <vt:lpstr>Segoe UI</vt:lpstr>
      <vt:lpstr>Segoe UI Light</vt:lpstr>
      <vt:lpstr>Times New Roman</vt:lpstr>
      <vt:lpstr>Wingdings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simeng zhao</cp:lastModifiedBy>
  <cp:revision>92</cp:revision>
  <dcterms:created xsi:type="dcterms:W3CDTF">2015-08-18T02:51:00Z</dcterms:created>
  <dcterms:modified xsi:type="dcterms:W3CDTF">2017-05-24T05:12:05Z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